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ileron" panose="020B0604020202020204" charset="0"/>
      <p:regular r:id="rId23"/>
    </p:embeddedFont>
    <p:embeddedFont>
      <p:font typeface="Aileron Bold" panose="020B0604020202020204" charset="0"/>
      <p:regular r:id="rId24"/>
    </p:embeddedFont>
    <p:embeddedFont>
      <p:font typeface="Bebas Neue Cyrillic" panose="020B0604020202020204" charset="0"/>
      <p:regular r:id="rId25"/>
    </p:embeddedFont>
    <p:embeddedFont>
      <p:font typeface="Crimson Pro" panose="020B0604020202020204" charset="0"/>
      <p:regular r:id="rId26"/>
    </p:embeddedFont>
    <p:embeddedFont>
      <p:font typeface="Crimson Pro Bold" panose="020B0604020202020204" charset="0"/>
      <p:regular r:id="rId27"/>
    </p:embeddedFont>
    <p:embeddedFont>
      <p:font typeface="Montserrat" panose="00000500000000000000" pitchFamily="2" charset="0"/>
      <p:regular r:id="rId28"/>
    </p:embeddedFont>
    <p:embeddedFont>
      <p:font typeface="Montserrat Medium" panose="00000600000000000000" pitchFamily="2"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636" y="-5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3.svg"/><Relationship Id="rId7" Type="http://schemas.openxmlformats.org/officeDocument/2006/relationships/image" Target="../media/image11.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10.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7.sv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0.svg"/><Relationship Id="rId5" Type="http://schemas.openxmlformats.org/officeDocument/2006/relationships/image" Target="../media/image36.svg"/><Relationship Id="rId10" Type="http://schemas.openxmlformats.org/officeDocument/2006/relationships/image" Target="../media/image9.png"/><Relationship Id="rId4" Type="http://schemas.openxmlformats.org/officeDocument/2006/relationships/image" Target="../media/image35.pn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10.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7.sv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10.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7.sv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5.svg"/><Relationship Id="rId7"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5.svg"/><Relationship Id="rId7"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5.svg"/><Relationship Id="rId7"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5.svg"/><Relationship Id="rId7"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3.svg"/><Relationship Id="rId7" Type="http://schemas.openxmlformats.org/officeDocument/2006/relationships/image" Target="../media/image11.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svg"/><Relationship Id="rId7" Type="http://schemas.openxmlformats.org/officeDocument/2006/relationships/image" Target="../media/image8.svg"/><Relationship Id="rId12"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2.svg"/><Relationship Id="rId10" Type="http://schemas.openxmlformats.org/officeDocument/2006/relationships/image" Target="../media/image10.svg"/><Relationship Id="rId4" Type="http://schemas.openxmlformats.org/officeDocument/2006/relationships/image" Target="../media/image1.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8.svg"/><Relationship Id="rId7"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2.svg"/><Relationship Id="rId7"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5.svg"/><Relationship Id="rId7"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2.svg"/><Relationship Id="rId7"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8.svg"/><Relationship Id="rId7"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0.svg"/><Relationship Id="rId7"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0.svg"/><Relationship Id="rId7"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C48B2"/>
        </a:solidFill>
        <a:effectLst/>
      </p:bgPr>
    </p:bg>
    <p:spTree>
      <p:nvGrpSpPr>
        <p:cNvPr id="1" name=""/>
        <p:cNvGrpSpPr/>
        <p:nvPr/>
      </p:nvGrpSpPr>
      <p:grpSpPr>
        <a:xfrm>
          <a:off x="0" y="0"/>
          <a:ext cx="0" cy="0"/>
          <a:chOff x="0" y="0"/>
          <a:chExt cx="0" cy="0"/>
        </a:xfrm>
      </p:grpSpPr>
      <p:grpSp>
        <p:nvGrpSpPr>
          <p:cNvPr id="2" name="Group 2"/>
          <p:cNvGrpSpPr/>
          <p:nvPr/>
        </p:nvGrpSpPr>
        <p:grpSpPr>
          <a:xfrm rot="-486778">
            <a:off x="-1095149" y="867946"/>
            <a:ext cx="20478299" cy="7423765"/>
            <a:chOff x="0" y="0"/>
            <a:chExt cx="5393461" cy="1955230"/>
          </a:xfrm>
        </p:grpSpPr>
        <p:sp>
          <p:nvSpPr>
            <p:cNvPr id="3" name="Freeform 3"/>
            <p:cNvSpPr/>
            <p:nvPr/>
          </p:nvSpPr>
          <p:spPr>
            <a:xfrm>
              <a:off x="0" y="0"/>
              <a:ext cx="5393461" cy="1955230"/>
            </a:xfrm>
            <a:custGeom>
              <a:avLst/>
              <a:gdLst/>
              <a:ahLst/>
              <a:cxnLst/>
              <a:rect l="l" t="t" r="r" b="b"/>
              <a:pathLst>
                <a:path w="5393461" h="1955230">
                  <a:moveTo>
                    <a:pt x="0" y="0"/>
                  </a:moveTo>
                  <a:lnTo>
                    <a:pt x="5393461" y="0"/>
                  </a:lnTo>
                  <a:lnTo>
                    <a:pt x="5393461" y="1955230"/>
                  </a:lnTo>
                  <a:lnTo>
                    <a:pt x="0" y="1955230"/>
                  </a:lnTo>
                  <a:close/>
                </a:path>
              </a:pathLst>
            </a:custGeom>
            <a:solidFill>
              <a:srgbClr val="6B66C5">
                <a:alpha val="29804"/>
              </a:srgbClr>
            </a:solidFill>
          </p:spPr>
        </p:sp>
        <p:sp>
          <p:nvSpPr>
            <p:cNvPr id="4" name="TextBox 4"/>
            <p:cNvSpPr txBox="1"/>
            <p:nvPr/>
          </p:nvSpPr>
          <p:spPr>
            <a:xfrm>
              <a:off x="0" y="-47625"/>
              <a:ext cx="5393461" cy="20028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11517051" y="2353832"/>
            <a:ext cx="11484497" cy="11484497"/>
          </a:xfrm>
          <a:custGeom>
            <a:avLst/>
            <a:gdLst/>
            <a:ahLst/>
            <a:cxnLst/>
            <a:rect l="l" t="t" r="r" b="b"/>
            <a:pathLst>
              <a:path w="11484497" h="11484497">
                <a:moveTo>
                  <a:pt x="0" y="0"/>
                </a:moveTo>
                <a:lnTo>
                  <a:pt x="11484498" y="0"/>
                </a:lnTo>
                <a:lnTo>
                  <a:pt x="11484498" y="11484497"/>
                </a:lnTo>
                <a:lnTo>
                  <a:pt x="0" y="11484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707703" y="-2586885"/>
            <a:ext cx="10480203" cy="5943148"/>
          </a:xfrm>
          <a:custGeom>
            <a:avLst/>
            <a:gdLst/>
            <a:ahLst/>
            <a:cxnLst/>
            <a:rect l="l" t="t" r="r" b="b"/>
            <a:pathLst>
              <a:path w="10480203" h="5943148">
                <a:moveTo>
                  <a:pt x="0" y="0"/>
                </a:moveTo>
                <a:lnTo>
                  <a:pt x="10480203" y="0"/>
                </a:lnTo>
                <a:lnTo>
                  <a:pt x="10480203" y="5943149"/>
                </a:lnTo>
                <a:lnTo>
                  <a:pt x="0" y="59431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476718">
            <a:off x="-3677913" y="5440256"/>
            <a:ext cx="12395742" cy="5825999"/>
          </a:xfrm>
          <a:custGeom>
            <a:avLst/>
            <a:gdLst/>
            <a:ahLst/>
            <a:cxnLst/>
            <a:rect l="l" t="t" r="r" b="b"/>
            <a:pathLst>
              <a:path w="12395742" h="5825999">
                <a:moveTo>
                  <a:pt x="0" y="0"/>
                </a:moveTo>
                <a:lnTo>
                  <a:pt x="12395742" y="0"/>
                </a:lnTo>
                <a:lnTo>
                  <a:pt x="12395742" y="5825999"/>
                </a:lnTo>
                <a:lnTo>
                  <a:pt x="0" y="58259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294631">
            <a:off x="10477176" y="7989298"/>
            <a:ext cx="6776309" cy="4849360"/>
          </a:xfrm>
          <a:custGeom>
            <a:avLst/>
            <a:gdLst/>
            <a:ahLst/>
            <a:cxnLst/>
            <a:rect l="l" t="t" r="r" b="b"/>
            <a:pathLst>
              <a:path w="6776309" h="4849360">
                <a:moveTo>
                  <a:pt x="0" y="0"/>
                </a:moveTo>
                <a:lnTo>
                  <a:pt x="6776310" y="0"/>
                </a:lnTo>
                <a:lnTo>
                  <a:pt x="6776310" y="4849360"/>
                </a:lnTo>
                <a:lnTo>
                  <a:pt x="0" y="4849360"/>
                </a:lnTo>
                <a:lnTo>
                  <a:pt x="0" y="0"/>
                </a:lnTo>
                <a:close/>
              </a:path>
            </a:pathLst>
          </a:custGeom>
          <a:blipFill>
            <a:blip r:embed="rId8">
              <a:alphaModFix amt="40000"/>
              <a:extLst>
                <a:ext uri="{96DAC541-7B7A-43D3-8B79-37D633B846F1}">
                  <asvg:svgBlip xmlns:asvg="http://schemas.microsoft.com/office/drawing/2016/SVG/main" r:embed="rId9"/>
                </a:ext>
              </a:extLst>
            </a:blip>
            <a:stretch>
              <a:fillRect t="-39736"/>
            </a:stretch>
          </a:blipFill>
        </p:spPr>
      </p:sp>
      <p:sp>
        <p:nvSpPr>
          <p:cNvPr id="9" name="Freeform 9"/>
          <p:cNvSpPr/>
          <p:nvPr/>
        </p:nvSpPr>
        <p:spPr>
          <a:xfrm rot="-5400000">
            <a:off x="13356097" y="1340716"/>
            <a:ext cx="654365" cy="654365"/>
          </a:xfrm>
          <a:custGeom>
            <a:avLst/>
            <a:gdLst/>
            <a:ahLst/>
            <a:cxnLst/>
            <a:rect l="l" t="t" r="r" b="b"/>
            <a:pathLst>
              <a:path w="654365" h="654365">
                <a:moveTo>
                  <a:pt x="0" y="0"/>
                </a:moveTo>
                <a:lnTo>
                  <a:pt x="654366" y="0"/>
                </a:lnTo>
                <a:lnTo>
                  <a:pt x="654366" y="654365"/>
                </a:lnTo>
                <a:lnTo>
                  <a:pt x="0" y="6543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rot="-5400000">
            <a:off x="9954877" y="8799674"/>
            <a:ext cx="654365" cy="654365"/>
          </a:xfrm>
          <a:custGeom>
            <a:avLst/>
            <a:gdLst/>
            <a:ahLst/>
            <a:cxnLst/>
            <a:rect l="l" t="t" r="r" b="b"/>
            <a:pathLst>
              <a:path w="654365" h="654365">
                <a:moveTo>
                  <a:pt x="0" y="0"/>
                </a:moveTo>
                <a:lnTo>
                  <a:pt x="654366" y="0"/>
                </a:lnTo>
                <a:lnTo>
                  <a:pt x="654366" y="654365"/>
                </a:lnTo>
                <a:lnTo>
                  <a:pt x="0" y="6543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7565924" y="3613447"/>
            <a:ext cx="966381" cy="966381"/>
          </a:xfrm>
          <a:custGeom>
            <a:avLst/>
            <a:gdLst/>
            <a:ahLst/>
            <a:cxnLst/>
            <a:rect l="l" t="t" r="r" b="b"/>
            <a:pathLst>
              <a:path w="966381" h="966381">
                <a:moveTo>
                  <a:pt x="0" y="0"/>
                </a:moveTo>
                <a:lnTo>
                  <a:pt x="966381" y="0"/>
                </a:lnTo>
                <a:lnTo>
                  <a:pt x="966381" y="966382"/>
                </a:lnTo>
                <a:lnTo>
                  <a:pt x="0" y="96638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0761625" y="2988558"/>
            <a:ext cx="6497675" cy="6269742"/>
          </a:xfrm>
          <a:custGeom>
            <a:avLst/>
            <a:gdLst/>
            <a:ahLst/>
            <a:cxnLst/>
            <a:rect l="l" t="t" r="r" b="b"/>
            <a:pathLst>
              <a:path w="6497675" h="6269742">
                <a:moveTo>
                  <a:pt x="0" y="0"/>
                </a:moveTo>
                <a:lnTo>
                  <a:pt x="6497675" y="0"/>
                </a:lnTo>
                <a:lnTo>
                  <a:pt x="6497675" y="6269742"/>
                </a:lnTo>
                <a:lnTo>
                  <a:pt x="0" y="6269742"/>
                </a:lnTo>
                <a:lnTo>
                  <a:pt x="0" y="0"/>
                </a:lnTo>
                <a:close/>
              </a:path>
            </a:pathLst>
          </a:custGeom>
          <a:blipFill>
            <a:blip r:embed="rId14"/>
            <a:stretch>
              <a:fillRect/>
            </a:stretch>
          </a:blipFill>
        </p:spPr>
      </p:sp>
      <p:sp>
        <p:nvSpPr>
          <p:cNvPr id="13" name="TextBox 13"/>
          <p:cNvSpPr txBox="1"/>
          <p:nvPr/>
        </p:nvSpPr>
        <p:spPr>
          <a:xfrm>
            <a:off x="1372238" y="1731241"/>
            <a:ext cx="9446538" cy="3432592"/>
          </a:xfrm>
          <a:prstGeom prst="rect">
            <a:avLst/>
          </a:prstGeom>
        </p:spPr>
        <p:txBody>
          <a:bodyPr lIns="0" tIns="0" rIns="0" bIns="0" rtlCol="0" anchor="t">
            <a:spAutoFit/>
          </a:bodyPr>
          <a:lstStyle/>
          <a:p>
            <a:pPr>
              <a:lnSpc>
                <a:spcPts val="12911"/>
              </a:lnSpc>
            </a:pPr>
            <a:r>
              <a:rPr lang="en-US" sz="14346" spc="143">
                <a:solidFill>
                  <a:srgbClr val="FFFFFF"/>
                </a:solidFill>
                <a:latin typeface="Bebas Neue Cyrillic"/>
              </a:rPr>
              <a:t>Instruments financiers</a:t>
            </a:r>
          </a:p>
        </p:txBody>
      </p:sp>
      <p:sp>
        <p:nvSpPr>
          <p:cNvPr id="14" name="TextBox 14"/>
          <p:cNvSpPr txBox="1"/>
          <p:nvPr/>
        </p:nvSpPr>
        <p:spPr>
          <a:xfrm>
            <a:off x="1372238" y="6877471"/>
            <a:ext cx="6401449" cy="514284"/>
          </a:xfrm>
          <a:prstGeom prst="rect">
            <a:avLst/>
          </a:prstGeom>
        </p:spPr>
        <p:txBody>
          <a:bodyPr lIns="0" tIns="0" rIns="0" bIns="0" rtlCol="0" anchor="t">
            <a:spAutoFit/>
          </a:bodyPr>
          <a:lstStyle/>
          <a:p>
            <a:pPr>
              <a:lnSpc>
                <a:spcPts val="4080"/>
              </a:lnSpc>
            </a:pPr>
            <a:r>
              <a:rPr lang="en-US" sz="3400" spc="102">
                <a:solidFill>
                  <a:srgbClr val="E6E2E0"/>
                </a:solidFill>
                <a:latin typeface="Montserrat"/>
              </a:rPr>
              <a:t>Amzir </a:t>
            </a:r>
            <a:r>
              <a:rPr lang="en-US" sz="3400" spc="102" dirty="0">
                <a:solidFill>
                  <a:srgbClr val="E6E2E0"/>
                </a:solidFill>
                <a:latin typeface="Montserrat"/>
              </a:rPr>
              <a:t>Yassine </a:t>
            </a:r>
          </a:p>
        </p:txBody>
      </p:sp>
      <p:sp>
        <p:nvSpPr>
          <p:cNvPr id="15" name="TextBox 15"/>
          <p:cNvSpPr txBox="1"/>
          <p:nvPr/>
        </p:nvSpPr>
        <p:spPr>
          <a:xfrm>
            <a:off x="1372238" y="5839666"/>
            <a:ext cx="9446538" cy="840024"/>
          </a:xfrm>
          <a:prstGeom prst="rect">
            <a:avLst/>
          </a:prstGeom>
        </p:spPr>
        <p:txBody>
          <a:bodyPr lIns="0" tIns="0" rIns="0" bIns="0" rtlCol="0" anchor="t">
            <a:spAutoFit/>
          </a:bodyPr>
          <a:lstStyle/>
          <a:p>
            <a:pPr>
              <a:lnSpc>
                <a:spcPts val="6120"/>
              </a:lnSpc>
            </a:pPr>
            <a:r>
              <a:rPr lang="en-US" sz="6800" spc="68">
                <a:solidFill>
                  <a:srgbClr val="FFB500"/>
                </a:solidFill>
                <a:latin typeface="Bebas Neue Cyrillic"/>
              </a:rPr>
              <a:t>Présenté par:</a:t>
            </a:r>
          </a:p>
        </p:txBody>
      </p:sp>
      <p:sp>
        <p:nvSpPr>
          <p:cNvPr id="16" name="TextBox 16"/>
          <p:cNvSpPr txBox="1"/>
          <p:nvPr/>
        </p:nvSpPr>
        <p:spPr>
          <a:xfrm>
            <a:off x="1372238" y="7438921"/>
            <a:ext cx="6401449" cy="514284"/>
          </a:xfrm>
          <a:prstGeom prst="rect">
            <a:avLst/>
          </a:prstGeom>
        </p:spPr>
        <p:txBody>
          <a:bodyPr lIns="0" tIns="0" rIns="0" bIns="0" rtlCol="0" anchor="t">
            <a:spAutoFit/>
          </a:bodyPr>
          <a:lstStyle/>
          <a:p>
            <a:pPr>
              <a:lnSpc>
                <a:spcPts val="4080"/>
              </a:lnSpc>
            </a:pPr>
            <a:r>
              <a:rPr lang="en-US" sz="3400" spc="102">
                <a:solidFill>
                  <a:srgbClr val="E6E2E0"/>
                </a:solidFill>
                <a:latin typeface="Montserrat"/>
              </a:rPr>
              <a:t>Boufakri Amrane</a:t>
            </a:r>
          </a:p>
        </p:txBody>
      </p:sp>
      <p:sp>
        <p:nvSpPr>
          <p:cNvPr id="17" name="TextBox 17"/>
          <p:cNvSpPr txBox="1"/>
          <p:nvPr/>
        </p:nvSpPr>
        <p:spPr>
          <a:xfrm>
            <a:off x="1372238" y="8000830"/>
            <a:ext cx="6401449" cy="514284"/>
          </a:xfrm>
          <a:prstGeom prst="rect">
            <a:avLst/>
          </a:prstGeom>
        </p:spPr>
        <p:txBody>
          <a:bodyPr lIns="0" tIns="0" rIns="0" bIns="0" rtlCol="0" anchor="t">
            <a:spAutoFit/>
          </a:bodyPr>
          <a:lstStyle/>
          <a:p>
            <a:pPr>
              <a:lnSpc>
                <a:spcPts val="4080"/>
              </a:lnSpc>
            </a:pPr>
            <a:r>
              <a:rPr lang="en-US" sz="3400" spc="102">
                <a:solidFill>
                  <a:srgbClr val="E6E2E0"/>
                </a:solidFill>
                <a:latin typeface="Montserrat"/>
              </a:rPr>
              <a:t>Massad Badre</a:t>
            </a:r>
          </a:p>
        </p:txBody>
      </p:sp>
      <p:sp>
        <p:nvSpPr>
          <p:cNvPr id="18" name="AutoShape 18"/>
          <p:cNvSpPr/>
          <p:nvPr/>
        </p:nvSpPr>
        <p:spPr>
          <a:xfrm>
            <a:off x="1372238" y="5124450"/>
            <a:ext cx="6492240" cy="0"/>
          </a:xfrm>
          <a:prstGeom prst="line">
            <a:avLst/>
          </a:prstGeom>
          <a:ln w="95250" cap="flat">
            <a:solidFill>
              <a:srgbClr val="8F80F6"/>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C48B2"/>
        </a:solidFill>
        <a:effectLst/>
      </p:bgPr>
    </p:bg>
    <p:spTree>
      <p:nvGrpSpPr>
        <p:cNvPr id="1" name=""/>
        <p:cNvGrpSpPr/>
        <p:nvPr/>
      </p:nvGrpSpPr>
      <p:grpSpPr>
        <a:xfrm>
          <a:off x="0" y="0"/>
          <a:ext cx="0" cy="0"/>
          <a:chOff x="0" y="0"/>
          <a:chExt cx="0" cy="0"/>
        </a:xfrm>
      </p:grpSpPr>
      <p:grpSp>
        <p:nvGrpSpPr>
          <p:cNvPr id="2" name="Group 2"/>
          <p:cNvGrpSpPr/>
          <p:nvPr/>
        </p:nvGrpSpPr>
        <p:grpSpPr>
          <a:xfrm rot="-486778">
            <a:off x="-1095149" y="867946"/>
            <a:ext cx="20478299" cy="7423765"/>
            <a:chOff x="0" y="0"/>
            <a:chExt cx="5393461" cy="1955230"/>
          </a:xfrm>
        </p:grpSpPr>
        <p:sp>
          <p:nvSpPr>
            <p:cNvPr id="3" name="Freeform 3"/>
            <p:cNvSpPr/>
            <p:nvPr/>
          </p:nvSpPr>
          <p:spPr>
            <a:xfrm>
              <a:off x="0" y="0"/>
              <a:ext cx="5393461" cy="1955230"/>
            </a:xfrm>
            <a:custGeom>
              <a:avLst/>
              <a:gdLst/>
              <a:ahLst/>
              <a:cxnLst/>
              <a:rect l="l" t="t" r="r" b="b"/>
              <a:pathLst>
                <a:path w="5393461" h="1955230">
                  <a:moveTo>
                    <a:pt x="0" y="0"/>
                  </a:moveTo>
                  <a:lnTo>
                    <a:pt x="5393461" y="0"/>
                  </a:lnTo>
                  <a:lnTo>
                    <a:pt x="5393461" y="1955230"/>
                  </a:lnTo>
                  <a:lnTo>
                    <a:pt x="0" y="1955230"/>
                  </a:lnTo>
                  <a:close/>
                </a:path>
              </a:pathLst>
            </a:custGeom>
            <a:solidFill>
              <a:srgbClr val="6B66C5">
                <a:alpha val="29804"/>
              </a:srgbClr>
            </a:solidFill>
          </p:spPr>
        </p:sp>
        <p:sp>
          <p:nvSpPr>
            <p:cNvPr id="4" name="TextBox 4"/>
            <p:cNvSpPr txBox="1"/>
            <p:nvPr/>
          </p:nvSpPr>
          <p:spPr>
            <a:xfrm>
              <a:off x="0" y="-47625"/>
              <a:ext cx="5393461" cy="20028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flipH="1">
            <a:off x="8930853" y="-493183"/>
            <a:ext cx="13258862" cy="7126638"/>
          </a:xfrm>
          <a:custGeom>
            <a:avLst/>
            <a:gdLst/>
            <a:ahLst/>
            <a:cxnLst/>
            <a:rect l="l" t="t" r="r" b="b"/>
            <a:pathLst>
              <a:path w="13258862" h="7126638">
                <a:moveTo>
                  <a:pt x="13258861" y="0"/>
                </a:moveTo>
                <a:lnTo>
                  <a:pt x="0" y="0"/>
                </a:lnTo>
                <a:lnTo>
                  <a:pt x="0" y="7126638"/>
                </a:lnTo>
                <a:lnTo>
                  <a:pt x="13258861" y="7126638"/>
                </a:lnTo>
                <a:lnTo>
                  <a:pt x="1325886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1077563" y="2820604"/>
            <a:ext cx="6570859" cy="6670923"/>
          </a:xfrm>
          <a:custGeom>
            <a:avLst/>
            <a:gdLst/>
            <a:ahLst/>
            <a:cxnLst/>
            <a:rect l="l" t="t" r="r" b="b"/>
            <a:pathLst>
              <a:path w="6570859" h="6670923">
                <a:moveTo>
                  <a:pt x="0" y="0"/>
                </a:moveTo>
                <a:lnTo>
                  <a:pt x="6570859" y="0"/>
                </a:lnTo>
                <a:lnTo>
                  <a:pt x="6570859" y="6670923"/>
                </a:lnTo>
                <a:lnTo>
                  <a:pt x="0" y="6670923"/>
                </a:lnTo>
                <a:lnTo>
                  <a:pt x="0" y="0"/>
                </a:lnTo>
                <a:close/>
              </a:path>
            </a:pathLst>
          </a:custGeom>
          <a:blipFill>
            <a:blip r:embed="rId4"/>
            <a:stretch>
              <a:fillRect/>
            </a:stretch>
          </a:blipFill>
        </p:spPr>
      </p:sp>
      <p:sp>
        <p:nvSpPr>
          <p:cNvPr id="7" name="Freeform 7"/>
          <p:cNvSpPr/>
          <p:nvPr/>
        </p:nvSpPr>
        <p:spPr>
          <a:xfrm rot="-5400000">
            <a:off x="16604935" y="3205066"/>
            <a:ext cx="654365" cy="654365"/>
          </a:xfrm>
          <a:custGeom>
            <a:avLst/>
            <a:gdLst/>
            <a:ahLst/>
            <a:cxnLst/>
            <a:rect l="l" t="t" r="r" b="b"/>
            <a:pathLst>
              <a:path w="654365" h="654365">
                <a:moveTo>
                  <a:pt x="0" y="0"/>
                </a:moveTo>
                <a:lnTo>
                  <a:pt x="654365" y="0"/>
                </a:lnTo>
                <a:lnTo>
                  <a:pt x="654365" y="654365"/>
                </a:lnTo>
                <a:lnTo>
                  <a:pt x="0" y="6543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4886387" y="698904"/>
            <a:ext cx="673897" cy="673897"/>
          </a:xfrm>
          <a:custGeom>
            <a:avLst/>
            <a:gdLst/>
            <a:ahLst/>
            <a:cxnLst/>
            <a:rect l="l" t="t" r="r" b="b"/>
            <a:pathLst>
              <a:path w="673897" h="673897">
                <a:moveTo>
                  <a:pt x="0" y="0"/>
                </a:moveTo>
                <a:lnTo>
                  <a:pt x="673896" y="0"/>
                </a:lnTo>
                <a:lnTo>
                  <a:pt x="673896" y="673896"/>
                </a:lnTo>
                <a:lnTo>
                  <a:pt x="0" y="6738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1028700" y="1592477"/>
            <a:ext cx="11438840" cy="2266954"/>
          </a:xfrm>
          <a:prstGeom prst="rect">
            <a:avLst/>
          </a:prstGeom>
        </p:spPr>
        <p:txBody>
          <a:bodyPr lIns="0" tIns="0" rIns="0" bIns="0" rtlCol="0" anchor="t">
            <a:spAutoFit/>
          </a:bodyPr>
          <a:lstStyle/>
          <a:p>
            <a:pPr>
              <a:lnSpc>
                <a:spcPts val="8550"/>
              </a:lnSpc>
            </a:pPr>
            <a:r>
              <a:rPr lang="en-US" sz="9500" spc="95">
                <a:solidFill>
                  <a:srgbClr val="FFB500"/>
                </a:solidFill>
                <a:latin typeface="Bebas Neue Cyrillic"/>
              </a:rPr>
              <a:t>Fonctionnement des instruments financiers </a:t>
            </a:r>
          </a:p>
        </p:txBody>
      </p:sp>
      <p:sp>
        <p:nvSpPr>
          <p:cNvPr id="10" name="TextBox 10"/>
          <p:cNvSpPr txBox="1"/>
          <p:nvPr/>
        </p:nvSpPr>
        <p:spPr>
          <a:xfrm>
            <a:off x="1028700" y="4847476"/>
            <a:ext cx="9774054" cy="2588605"/>
          </a:xfrm>
          <a:prstGeom prst="rect">
            <a:avLst/>
          </a:prstGeom>
        </p:spPr>
        <p:txBody>
          <a:bodyPr lIns="0" tIns="0" rIns="0" bIns="0" rtlCol="0" anchor="t">
            <a:spAutoFit/>
          </a:bodyPr>
          <a:lstStyle/>
          <a:p>
            <a:pPr>
              <a:lnSpc>
                <a:spcPts val="4094"/>
              </a:lnSpc>
            </a:pPr>
            <a:r>
              <a:rPr lang="en-US" sz="3149" spc="94">
                <a:solidFill>
                  <a:srgbClr val="FFFFFF"/>
                </a:solidFill>
                <a:latin typeface="Montserrat"/>
              </a:rPr>
              <a:t>Les instruments financiers fonctionnent en tant que véhicules permettant aux investisseurs de transférer des fonds entre eux et de prendre des positions sur différents actifs financiers.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4009213" y="7629111"/>
            <a:ext cx="11731858" cy="6046795"/>
          </a:xfrm>
          <a:custGeom>
            <a:avLst/>
            <a:gdLst/>
            <a:ahLst/>
            <a:cxnLst/>
            <a:rect l="l" t="t" r="r" b="b"/>
            <a:pathLst>
              <a:path w="11731858" h="6046795">
                <a:moveTo>
                  <a:pt x="0" y="6046795"/>
                </a:moveTo>
                <a:lnTo>
                  <a:pt x="11731859" y="6046795"/>
                </a:lnTo>
                <a:lnTo>
                  <a:pt x="11731859" y="0"/>
                </a:lnTo>
                <a:lnTo>
                  <a:pt x="0" y="0"/>
                </a:lnTo>
                <a:lnTo>
                  <a:pt x="0" y="604679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4080633" y="-279805"/>
            <a:ext cx="7520469" cy="5245527"/>
          </a:xfrm>
          <a:custGeom>
            <a:avLst/>
            <a:gdLst/>
            <a:ahLst/>
            <a:cxnLst/>
            <a:rect l="l" t="t" r="r" b="b"/>
            <a:pathLst>
              <a:path w="7520469" h="5245527">
                <a:moveTo>
                  <a:pt x="0" y="5245528"/>
                </a:moveTo>
                <a:lnTo>
                  <a:pt x="7520469" y="5245528"/>
                </a:lnTo>
                <a:lnTo>
                  <a:pt x="7520469" y="0"/>
                </a:lnTo>
                <a:lnTo>
                  <a:pt x="0" y="0"/>
                </a:lnTo>
                <a:lnTo>
                  <a:pt x="0" y="5245528"/>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948088" y="790642"/>
            <a:ext cx="10377929" cy="1859300"/>
          </a:xfrm>
          <a:prstGeom prst="rect">
            <a:avLst/>
          </a:prstGeom>
        </p:spPr>
        <p:txBody>
          <a:bodyPr lIns="0" tIns="0" rIns="0" bIns="0" rtlCol="0" anchor="t">
            <a:spAutoFit/>
          </a:bodyPr>
          <a:lstStyle/>
          <a:p>
            <a:pPr>
              <a:lnSpc>
                <a:spcPts val="7020"/>
              </a:lnSpc>
            </a:pPr>
            <a:r>
              <a:rPr lang="en-US" sz="7800" spc="78">
                <a:solidFill>
                  <a:srgbClr val="6B66C5"/>
                </a:solidFill>
                <a:latin typeface="Bebas Neue Cyrillic"/>
              </a:rPr>
              <a:t>Voici quelques principes de base de leur fonctionnement </a:t>
            </a:r>
          </a:p>
        </p:txBody>
      </p:sp>
      <p:sp>
        <p:nvSpPr>
          <p:cNvPr id="5" name="TextBox 5"/>
          <p:cNvSpPr txBox="1"/>
          <p:nvPr/>
        </p:nvSpPr>
        <p:spPr>
          <a:xfrm>
            <a:off x="2583167" y="3881999"/>
            <a:ext cx="13209491" cy="1228725"/>
          </a:xfrm>
          <a:prstGeom prst="rect">
            <a:avLst/>
          </a:prstGeom>
        </p:spPr>
        <p:txBody>
          <a:bodyPr lIns="0" tIns="0" rIns="0" bIns="0" rtlCol="0" anchor="t">
            <a:spAutoFit/>
          </a:bodyPr>
          <a:lstStyle/>
          <a:p>
            <a:pPr>
              <a:lnSpc>
                <a:spcPts val="3240"/>
              </a:lnSpc>
            </a:pPr>
            <a:r>
              <a:rPr lang="en-US" sz="2700" spc="81">
                <a:solidFill>
                  <a:srgbClr val="6B66C5"/>
                </a:solidFill>
                <a:latin typeface="Montserrat"/>
              </a:rPr>
              <a:t>Les instruments financiers facilitent le transfert de fonds entre les investisseurs, qui peuvent être des particuliers, des entreprises, des institutions financières ou des gouvernements.</a:t>
            </a:r>
          </a:p>
        </p:txBody>
      </p:sp>
      <p:sp>
        <p:nvSpPr>
          <p:cNvPr id="6" name="TextBox 6"/>
          <p:cNvSpPr txBox="1"/>
          <p:nvPr/>
        </p:nvSpPr>
        <p:spPr>
          <a:xfrm>
            <a:off x="2583167" y="6114181"/>
            <a:ext cx="12585997" cy="1228725"/>
          </a:xfrm>
          <a:prstGeom prst="rect">
            <a:avLst/>
          </a:prstGeom>
        </p:spPr>
        <p:txBody>
          <a:bodyPr lIns="0" tIns="0" rIns="0" bIns="0" rtlCol="0" anchor="t">
            <a:spAutoFit/>
          </a:bodyPr>
          <a:lstStyle/>
          <a:p>
            <a:pPr>
              <a:lnSpc>
                <a:spcPts val="3240"/>
              </a:lnSpc>
            </a:pPr>
            <a:r>
              <a:rPr lang="en-US" sz="2700" spc="81">
                <a:solidFill>
                  <a:srgbClr val="6B66C5"/>
                </a:solidFill>
                <a:latin typeface="Montserrat"/>
              </a:rPr>
              <a:t>La valeur des instruments financiers est déterminée par divers facteurs tels que l'offre et la demande sur le marché, les conditions économiques, les taux d'intérêt, les bénéfices des entreprises, etc.</a:t>
            </a:r>
          </a:p>
        </p:txBody>
      </p:sp>
      <p:sp>
        <p:nvSpPr>
          <p:cNvPr id="7" name="TextBox 7"/>
          <p:cNvSpPr txBox="1"/>
          <p:nvPr/>
        </p:nvSpPr>
        <p:spPr>
          <a:xfrm>
            <a:off x="5707595" y="3072375"/>
            <a:ext cx="6112537" cy="485774"/>
          </a:xfrm>
          <a:prstGeom prst="rect">
            <a:avLst/>
          </a:prstGeom>
        </p:spPr>
        <p:txBody>
          <a:bodyPr lIns="0" tIns="0" rIns="0" bIns="0" rtlCol="0" anchor="t">
            <a:spAutoFit/>
          </a:bodyPr>
          <a:lstStyle/>
          <a:p>
            <a:pPr>
              <a:lnSpc>
                <a:spcPts val="3900"/>
              </a:lnSpc>
            </a:pPr>
            <a:r>
              <a:rPr lang="en-US" sz="3000" spc="90">
                <a:solidFill>
                  <a:srgbClr val="6B66C5"/>
                </a:solidFill>
                <a:latin typeface="Montserrat Medium"/>
              </a:rPr>
              <a:t>TRANSFERT DE FONDS</a:t>
            </a:r>
          </a:p>
        </p:txBody>
      </p:sp>
      <p:sp>
        <p:nvSpPr>
          <p:cNvPr id="8" name="TextBox 8"/>
          <p:cNvSpPr txBox="1"/>
          <p:nvPr/>
        </p:nvSpPr>
        <p:spPr>
          <a:xfrm>
            <a:off x="5706025" y="5180732"/>
            <a:ext cx="6112537" cy="485774"/>
          </a:xfrm>
          <a:prstGeom prst="rect">
            <a:avLst/>
          </a:prstGeom>
        </p:spPr>
        <p:txBody>
          <a:bodyPr lIns="0" tIns="0" rIns="0" bIns="0" rtlCol="0" anchor="t">
            <a:spAutoFit/>
          </a:bodyPr>
          <a:lstStyle/>
          <a:p>
            <a:pPr>
              <a:lnSpc>
                <a:spcPts val="3900"/>
              </a:lnSpc>
            </a:pPr>
            <a:r>
              <a:rPr lang="en-US" sz="3000" spc="90">
                <a:solidFill>
                  <a:srgbClr val="6B66C5"/>
                </a:solidFill>
                <a:latin typeface="Montserrat Medium"/>
              </a:rPr>
              <a:t>VALEUR </a:t>
            </a:r>
          </a:p>
        </p:txBody>
      </p:sp>
      <p:sp>
        <p:nvSpPr>
          <p:cNvPr id="9" name="Freeform 9"/>
          <p:cNvSpPr/>
          <p:nvPr/>
        </p:nvSpPr>
        <p:spPr>
          <a:xfrm rot="-5400000">
            <a:off x="4727810" y="3002367"/>
            <a:ext cx="654365" cy="654365"/>
          </a:xfrm>
          <a:custGeom>
            <a:avLst/>
            <a:gdLst/>
            <a:ahLst/>
            <a:cxnLst/>
            <a:rect l="l" t="t" r="r" b="b"/>
            <a:pathLst>
              <a:path w="654365" h="654365">
                <a:moveTo>
                  <a:pt x="0" y="0"/>
                </a:moveTo>
                <a:lnTo>
                  <a:pt x="654365" y="0"/>
                </a:lnTo>
                <a:lnTo>
                  <a:pt x="654365" y="654366"/>
                </a:lnTo>
                <a:lnTo>
                  <a:pt x="0" y="654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400000">
            <a:off x="4727810" y="5110724"/>
            <a:ext cx="654365" cy="654365"/>
          </a:xfrm>
          <a:custGeom>
            <a:avLst/>
            <a:gdLst/>
            <a:ahLst/>
            <a:cxnLst/>
            <a:rect l="l" t="t" r="r" b="b"/>
            <a:pathLst>
              <a:path w="654365" h="654365">
                <a:moveTo>
                  <a:pt x="0" y="0"/>
                </a:moveTo>
                <a:lnTo>
                  <a:pt x="654365" y="0"/>
                </a:lnTo>
                <a:lnTo>
                  <a:pt x="654365" y="654366"/>
                </a:lnTo>
                <a:lnTo>
                  <a:pt x="0" y="654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2532307" y="8397322"/>
            <a:ext cx="13209491" cy="1638300"/>
          </a:xfrm>
          <a:prstGeom prst="rect">
            <a:avLst/>
          </a:prstGeom>
        </p:spPr>
        <p:txBody>
          <a:bodyPr lIns="0" tIns="0" rIns="0" bIns="0" rtlCol="0" anchor="t">
            <a:spAutoFit/>
          </a:bodyPr>
          <a:lstStyle/>
          <a:p>
            <a:pPr>
              <a:lnSpc>
                <a:spcPts val="3240"/>
              </a:lnSpc>
            </a:pPr>
            <a:r>
              <a:rPr lang="en-US" sz="2700" spc="81">
                <a:solidFill>
                  <a:srgbClr val="6B66C5"/>
                </a:solidFill>
                <a:latin typeface="Montserrat"/>
              </a:rPr>
              <a:t>Les instruments financiers présentent différents niveaux de risque et de rendement. Les investisseurs doivent évaluer le risque associé à chaque instrument financier en fonction de leur profil de risque et de leurs objectifs de rendement.</a:t>
            </a:r>
          </a:p>
        </p:txBody>
      </p:sp>
      <p:sp>
        <p:nvSpPr>
          <p:cNvPr id="12" name="TextBox 12"/>
          <p:cNvSpPr txBox="1"/>
          <p:nvPr/>
        </p:nvSpPr>
        <p:spPr>
          <a:xfrm>
            <a:off x="5656735" y="7587698"/>
            <a:ext cx="6112537" cy="485774"/>
          </a:xfrm>
          <a:prstGeom prst="rect">
            <a:avLst/>
          </a:prstGeom>
        </p:spPr>
        <p:txBody>
          <a:bodyPr lIns="0" tIns="0" rIns="0" bIns="0" rtlCol="0" anchor="t">
            <a:spAutoFit/>
          </a:bodyPr>
          <a:lstStyle/>
          <a:p>
            <a:pPr>
              <a:lnSpc>
                <a:spcPts val="3900"/>
              </a:lnSpc>
            </a:pPr>
            <a:r>
              <a:rPr lang="en-US" sz="3000" spc="90">
                <a:solidFill>
                  <a:srgbClr val="6B66C5"/>
                </a:solidFill>
                <a:latin typeface="Montserrat Medium"/>
              </a:rPr>
              <a:t>RISQUE ET RENDEMENT </a:t>
            </a:r>
          </a:p>
        </p:txBody>
      </p:sp>
      <p:sp>
        <p:nvSpPr>
          <p:cNvPr id="13" name="Freeform 13"/>
          <p:cNvSpPr/>
          <p:nvPr/>
        </p:nvSpPr>
        <p:spPr>
          <a:xfrm rot="-5400000">
            <a:off x="4727810" y="7517690"/>
            <a:ext cx="654365" cy="654365"/>
          </a:xfrm>
          <a:custGeom>
            <a:avLst/>
            <a:gdLst/>
            <a:ahLst/>
            <a:cxnLst/>
            <a:rect l="l" t="t" r="r" b="b"/>
            <a:pathLst>
              <a:path w="654365" h="654365">
                <a:moveTo>
                  <a:pt x="0" y="0"/>
                </a:moveTo>
                <a:lnTo>
                  <a:pt x="654365" y="0"/>
                </a:lnTo>
                <a:lnTo>
                  <a:pt x="654365" y="654365"/>
                </a:lnTo>
                <a:lnTo>
                  <a:pt x="0" y="6543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C48B2"/>
        </a:solidFill>
        <a:effectLst/>
      </p:bgPr>
    </p:bg>
    <p:spTree>
      <p:nvGrpSpPr>
        <p:cNvPr id="1" name=""/>
        <p:cNvGrpSpPr/>
        <p:nvPr/>
      </p:nvGrpSpPr>
      <p:grpSpPr>
        <a:xfrm>
          <a:off x="0" y="0"/>
          <a:ext cx="0" cy="0"/>
          <a:chOff x="0" y="0"/>
          <a:chExt cx="0" cy="0"/>
        </a:xfrm>
      </p:grpSpPr>
      <p:sp>
        <p:nvSpPr>
          <p:cNvPr id="2" name="Freeform 2"/>
          <p:cNvSpPr/>
          <p:nvPr/>
        </p:nvSpPr>
        <p:spPr>
          <a:xfrm rot="-5400000">
            <a:off x="12003806" y="-5063423"/>
            <a:ext cx="11484497" cy="11484497"/>
          </a:xfrm>
          <a:custGeom>
            <a:avLst/>
            <a:gdLst/>
            <a:ahLst/>
            <a:cxnLst/>
            <a:rect l="l" t="t" r="r" b="b"/>
            <a:pathLst>
              <a:path w="11484497" h="11484497">
                <a:moveTo>
                  <a:pt x="0" y="0"/>
                </a:moveTo>
                <a:lnTo>
                  <a:pt x="11484497" y="0"/>
                </a:lnTo>
                <a:lnTo>
                  <a:pt x="11484497" y="11484497"/>
                </a:lnTo>
                <a:lnTo>
                  <a:pt x="0" y="11484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486778">
            <a:off x="-264628" y="2237731"/>
            <a:ext cx="20478299" cy="7423765"/>
            <a:chOff x="0" y="0"/>
            <a:chExt cx="5393461" cy="1955230"/>
          </a:xfrm>
        </p:grpSpPr>
        <p:sp>
          <p:nvSpPr>
            <p:cNvPr id="4" name="Freeform 4"/>
            <p:cNvSpPr/>
            <p:nvPr/>
          </p:nvSpPr>
          <p:spPr>
            <a:xfrm>
              <a:off x="0" y="0"/>
              <a:ext cx="5393461" cy="1955230"/>
            </a:xfrm>
            <a:custGeom>
              <a:avLst/>
              <a:gdLst/>
              <a:ahLst/>
              <a:cxnLst/>
              <a:rect l="l" t="t" r="r" b="b"/>
              <a:pathLst>
                <a:path w="5393461" h="1955230">
                  <a:moveTo>
                    <a:pt x="0" y="0"/>
                  </a:moveTo>
                  <a:lnTo>
                    <a:pt x="5393461" y="0"/>
                  </a:lnTo>
                  <a:lnTo>
                    <a:pt x="5393461" y="1955230"/>
                  </a:lnTo>
                  <a:lnTo>
                    <a:pt x="0" y="1955230"/>
                  </a:lnTo>
                  <a:close/>
                </a:path>
              </a:pathLst>
            </a:custGeom>
            <a:solidFill>
              <a:srgbClr val="6B66C5">
                <a:alpha val="29804"/>
              </a:srgbClr>
            </a:solidFill>
          </p:spPr>
        </p:sp>
        <p:sp>
          <p:nvSpPr>
            <p:cNvPr id="5" name="TextBox 5"/>
            <p:cNvSpPr txBox="1"/>
            <p:nvPr/>
          </p:nvSpPr>
          <p:spPr>
            <a:xfrm>
              <a:off x="0" y="-47625"/>
              <a:ext cx="5393461" cy="200285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flipH="1">
            <a:off x="12522745" y="1702597"/>
            <a:ext cx="6079583" cy="10619359"/>
          </a:xfrm>
          <a:custGeom>
            <a:avLst/>
            <a:gdLst/>
            <a:ahLst/>
            <a:cxnLst/>
            <a:rect l="l" t="t" r="r" b="b"/>
            <a:pathLst>
              <a:path w="6079583" h="10619359">
                <a:moveTo>
                  <a:pt x="6079583" y="0"/>
                </a:moveTo>
                <a:lnTo>
                  <a:pt x="0" y="0"/>
                </a:lnTo>
                <a:lnTo>
                  <a:pt x="0" y="10619359"/>
                </a:lnTo>
                <a:lnTo>
                  <a:pt x="6079583" y="10619359"/>
                </a:lnTo>
                <a:lnTo>
                  <a:pt x="607958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294631">
            <a:off x="9419462" y="6844010"/>
            <a:ext cx="6776309" cy="4828580"/>
          </a:xfrm>
          <a:custGeom>
            <a:avLst/>
            <a:gdLst/>
            <a:ahLst/>
            <a:cxnLst/>
            <a:rect l="l" t="t" r="r" b="b"/>
            <a:pathLst>
              <a:path w="6776309" h="4828580">
                <a:moveTo>
                  <a:pt x="0" y="0"/>
                </a:moveTo>
                <a:lnTo>
                  <a:pt x="6776309" y="0"/>
                </a:lnTo>
                <a:lnTo>
                  <a:pt x="6776309" y="4828580"/>
                </a:lnTo>
                <a:lnTo>
                  <a:pt x="0" y="4828580"/>
                </a:lnTo>
                <a:lnTo>
                  <a:pt x="0" y="0"/>
                </a:lnTo>
                <a:close/>
              </a:path>
            </a:pathLst>
          </a:custGeom>
          <a:blipFill>
            <a:blip r:embed="rId6">
              <a:alphaModFix amt="40000"/>
              <a:extLst>
                <a:ext uri="{96DAC541-7B7A-43D3-8B79-37D633B846F1}">
                  <asvg:svgBlip xmlns:asvg="http://schemas.microsoft.com/office/drawing/2016/SVG/main" r:embed="rId7"/>
                </a:ext>
              </a:extLst>
            </a:blip>
            <a:stretch>
              <a:fillRect t="-40337"/>
            </a:stretch>
          </a:blipFill>
        </p:spPr>
      </p:sp>
      <p:sp>
        <p:nvSpPr>
          <p:cNvPr id="8" name="Freeform 8"/>
          <p:cNvSpPr/>
          <p:nvPr/>
        </p:nvSpPr>
        <p:spPr>
          <a:xfrm>
            <a:off x="11676623" y="2509839"/>
            <a:ext cx="5827362" cy="5913602"/>
          </a:xfrm>
          <a:custGeom>
            <a:avLst/>
            <a:gdLst/>
            <a:ahLst/>
            <a:cxnLst/>
            <a:rect l="l" t="t" r="r" b="b"/>
            <a:pathLst>
              <a:path w="5827362" h="5913602">
                <a:moveTo>
                  <a:pt x="0" y="0"/>
                </a:moveTo>
                <a:lnTo>
                  <a:pt x="5827362" y="0"/>
                </a:lnTo>
                <a:lnTo>
                  <a:pt x="5827362" y="5913602"/>
                </a:lnTo>
                <a:lnTo>
                  <a:pt x="0" y="5913602"/>
                </a:lnTo>
                <a:lnTo>
                  <a:pt x="0" y="0"/>
                </a:lnTo>
                <a:close/>
              </a:path>
            </a:pathLst>
          </a:custGeom>
          <a:blipFill>
            <a:blip r:embed="rId8"/>
            <a:stretch>
              <a:fillRect/>
            </a:stretch>
          </a:blipFill>
        </p:spPr>
      </p:sp>
      <p:sp>
        <p:nvSpPr>
          <p:cNvPr id="9" name="Freeform 9"/>
          <p:cNvSpPr/>
          <p:nvPr/>
        </p:nvSpPr>
        <p:spPr>
          <a:xfrm>
            <a:off x="11676623" y="3174761"/>
            <a:ext cx="2261988" cy="1758695"/>
          </a:xfrm>
          <a:custGeom>
            <a:avLst/>
            <a:gdLst/>
            <a:ahLst/>
            <a:cxnLst/>
            <a:rect l="l" t="t" r="r" b="b"/>
            <a:pathLst>
              <a:path w="2261988" h="1758695">
                <a:moveTo>
                  <a:pt x="0" y="0"/>
                </a:moveTo>
                <a:lnTo>
                  <a:pt x="2261988" y="0"/>
                </a:lnTo>
                <a:lnTo>
                  <a:pt x="2261988" y="1758695"/>
                </a:lnTo>
                <a:lnTo>
                  <a:pt x="0" y="1758695"/>
                </a:lnTo>
                <a:lnTo>
                  <a:pt x="0" y="0"/>
                </a:lnTo>
                <a:close/>
              </a:path>
            </a:pathLst>
          </a:custGeom>
          <a:blipFill>
            <a:blip r:embed="rId9"/>
            <a:stretch>
              <a:fillRect/>
            </a:stretch>
          </a:blipFill>
        </p:spPr>
      </p:sp>
      <p:sp>
        <p:nvSpPr>
          <p:cNvPr id="10" name="Freeform 10"/>
          <p:cNvSpPr/>
          <p:nvPr/>
        </p:nvSpPr>
        <p:spPr>
          <a:xfrm rot="-5400000">
            <a:off x="11349440" y="8603935"/>
            <a:ext cx="654365" cy="654365"/>
          </a:xfrm>
          <a:custGeom>
            <a:avLst/>
            <a:gdLst/>
            <a:ahLst/>
            <a:cxnLst/>
            <a:rect l="l" t="t" r="r" b="b"/>
            <a:pathLst>
              <a:path w="654365" h="654365">
                <a:moveTo>
                  <a:pt x="0" y="0"/>
                </a:moveTo>
                <a:lnTo>
                  <a:pt x="654366" y="0"/>
                </a:lnTo>
                <a:lnTo>
                  <a:pt x="654366" y="654365"/>
                </a:lnTo>
                <a:lnTo>
                  <a:pt x="0" y="6543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5562536" y="1028700"/>
            <a:ext cx="673897" cy="673897"/>
          </a:xfrm>
          <a:custGeom>
            <a:avLst/>
            <a:gdLst/>
            <a:ahLst/>
            <a:cxnLst/>
            <a:rect l="l" t="t" r="r" b="b"/>
            <a:pathLst>
              <a:path w="673897" h="673897">
                <a:moveTo>
                  <a:pt x="0" y="0"/>
                </a:moveTo>
                <a:lnTo>
                  <a:pt x="673897" y="0"/>
                </a:lnTo>
                <a:lnTo>
                  <a:pt x="673897" y="673897"/>
                </a:lnTo>
                <a:lnTo>
                  <a:pt x="0" y="6738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TextBox 12"/>
          <p:cNvSpPr txBox="1"/>
          <p:nvPr/>
        </p:nvSpPr>
        <p:spPr>
          <a:xfrm>
            <a:off x="1482567" y="1096575"/>
            <a:ext cx="11756088" cy="2266954"/>
          </a:xfrm>
          <a:prstGeom prst="rect">
            <a:avLst/>
          </a:prstGeom>
        </p:spPr>
        <p:txBody>
          <a:bodyPr lIns="0" tIns="0" rIns="0" bIns="0" rtlCol="0" anchor="t">
            <a:spAutoFit/>
          </a:bodyPr>
          <a:lstStyle/>
          <a:p>
            <a:pPr>
              <a:lnSpc>
                <a:spcPts val="8550"/>
              </a:lnSpc>
            </a:pPr>
            <a:r>
              <a:rPr lang="en-US" sz="9500" spc="95">
                <a:solidFill>
                  <a:srgbClr val="FFB500"/>
                </a:solidFill>
                <a:latin typeface="Bebas Neue Cyrillic"/>
              </a:rPr>
              <a:t>Utilisation des instruments financiers </a:t>
            </a:r>
          </a:p>
        </p:txBody>
      </p:sp>
      <p:sp>
        <p:nvSpPr>
          <p:cNvPr id="13" name="TextBox 13"/>
          <p:cNvSpPr txBox="1"/>
          <p:nvPr/>
        </p:nvSpPr>
        <p:spPr>
          <a:xfrm>
            <a:off x="1482567" y="3706450"/>
            <a:ext cx="9098961" cy="2466974"/>
          </a:xfrm>
          <a:prstGeom prst="rect">
            <a:avLst/>
          </a:prstGeom>
        </p:spPr>
        <p:txBody>
          <a:bodyPr lIns="0" tIns="0" rIns="0" bIns="0" rtlCol="0" anchor="t">
            <a:spAutoFit/>
          </a:bodyPr>
          <a:lstStyle/>
          <a:p>
            <a:pPr>
              <a:lnSpc>
                <a:spcPts val="3900"/>
              </a:lnSpc>
            </a:pPr>
            <a:r>
              <a:rPr lang="en-US" sz="3000" spc="90">
                <a:solidFill>
                  <a:srgbClr val="FFFFFF"/>
                </a:solidFill>
                <a:latin typeface="Montserrat"/>
              </a:rPr>
              <a:t>Les instruments financiers sont utilisés à diverses fins par différents acteurs du marché financier. Voici quelques des utilisations courantes :</a:t>
            </a:r>
          </a:p>
          <a:p>
            <a:pPr>
              <a:lnSpc>
                <a:spcPts val="3900"/>
              </a:lnSpc>
            </a:pPr>
            <a:endParaRPr lang="en-US" sz="3000" spc="90">
              <a:solidFill>
                <a:srgbClr val="FFFFFF"/>
              </a:solidFill>
              <a:latin typeface="Montserrat"/>
            </a:endParaRPr>
          </a:p>
        </p:txBody>
      </p:sp>
      <p:sp>
        <p:nvSpPr>
          <p:cNvPr id="14" name="TextBox 14"/>
          <p:cNvSpPr txBox="1"/>
          <p:nvPr/>
        </p:nvSpPr>
        <p:spPr>
          <a:xfrm>
            <a:off x="297167" y="7265909"/>
            <a:ext cx="11379456" cy="1228725"/>
          </a:xfrm>
          <a:prstGeom prst="rect">
            <a:avLst/>
          </a:prstGeom>
        </p:spPr>
        <p:txBody>
          <a:bodyPr lIns="0" tIns="0" rIns="0" bIns="0" rtlCol="0" anchor="t">
            <a:spAutoFit/>
          </a:bodyPr>
          <a:lstStyle/>
          <a:p>
            <a:pPr>
              <a:lnSpc>
                <a:spcPts val="3240"/>
              </a:lnSpc>
            </a:pPr>
            <a:r>
              <a:rPr lang="en-US" sz="2700" spc="81">
                <a:solidFill>
                  <a:srgbClr val="E6E2E0"/>
                </a:solidFill>
                <a:latin typeface="Montserrat"/>
              </a:rPr>
              <a:t>Les investisseurs achètent des instruments financiers dans le but de générer des rendements, soit par le biais de dividendes, de revenus d'intérêts ou de gains en capital.</a:t>
            </a:r>
          </a:p>
        </p:txBody>
      </p:sp>
      <p:sp>
        <p:nvSpPr>
          <p:cNvPr id="15" name="TextBox 15"/>
          <p:cNvSpPr txBox="1"/>
          <p:nvPr/>
        </p:nvSpPr>
        <p:spPr>
          <a:xfrm>
            <a:off x="3421595" y="6456285"/>
            <a:ext cx="6112537" cy="485774"/>
          </a:xfrm>
          <a:prstGeom prst="rect">
            <a:avLst/>
          </a:prstGeom>
        </p:spPr>
        <p:txBody>
          <a:bodyPr lIns="0" tIns="0" rIns="0" bIns="0" rtlCol="0" anchor="t">
            <a:spAutoFit/>
          </a:bodyPr>
          <a:lstStyle/>
          <a:p>
            <a:pPr>
              <a:lnSpc>
                <a:spcPts val="3900"/>
              </a:lnSpc>
            </a:pPr>
            <a:r>
              <a:rPr lang="en-US" sz="3000" spc="90">
                <a:solidFill>
                  <a:srgbClr val="E6E2E0"/>
                </a:solidFill>
                <a:latin typeface="Montserrat Medium"/>
              </a:rPr>
              <a:t>INVESTISSEMENT </a:t>
            </a:r>
          </a:p>
        </p:txBody>
      </p:sp>
      <p:sp>
        <p:nvSpPr>
          <p:cNvPr id="16" name="Freeform 16"/>
          <p:cNvSpPr/>
          <p:nvPr/>
        </p:nvSpPr>
        <p:spPr>
          <a:xfrm rot="-5400000">
            <a:off x="2441810" y="6386277"/>
            <a:ext cx="654365" cy="654365"/>
          </a:xfrm>
          <a:custGeom>
            <a:avLst/>
            <a:gdLst/>
            <a:ahLst/>
            <a:cxnLst/>
            <a:rect l="l" t="t" r="r" b="b"/>
            <a:pathLst>
              <a:path w="654365" h="654365">
                <a:moveTo>
                  <a:pt x="0" y="0"/>
                </a:moveTo>
                <a:lnTo>
                  <a:pt x="654365" y="0"/>
                </a:lnTo>
                <a:lnTo>
                  <a:pt x="654365" y="654365"/>
                </a:lnTo>
                <a:lnTo>
                  <a:pt x="0" y="6543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4009213" y="7629111"/>
            <a:ext cx="11731858" cy="6046795"/>
          </a:xfrm>
          <a:custGeom>
            <a:avLst/>
            <a:gdLst/>
            <a:ahLst/>
            <a:cxnLst/>
            <a:rect l="l" t="t" r="r" b="b"/>
            <a:pathLst>
              <a:path w="11731858" h="6046795">
                <a:moveTo>
                  <a:pt x="0" y="6046795"/>
                </a:moveTo>
                <a:lnTo>
                  <a:pt x="11731859" y="6046795"/>
                </a:lnTo>
                <a:lnTo>
                  <a:pt x="11731859" y="0"/>
                </a:lnTo>
                <a:lnTo>
                  <a:pt x="0" y="0"/>
                </a:lnTo>
                <a:lnTo>
                  <a:pt x="0" y="604679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4080633" y="-279805"/>
            <a:ext cx="7520469" cy="5245527"/>
          </a:xfrm>
          <a:custGeom>
            <a:avLst/>
            <a:gdLst/>
            <a:ahLst/>
            <a:cxnLst/>
            <a:rect l="l" t="t" r="r" b="b"/>
            <a:pathLst>
              <a:path w="7520469" h="5245527">
                <a:moveTo>
                  <a:pt x="0" y="5245528"/>
                </a:moveTo>
                <a:lnTo>
                  <a:pt x="7520469" y="5245528"/>
                </a:lnTo>
                <a:lnTo>
                  <a:pt x="7520469" y="0"/>
                </a:lnTo>
                <a:lnTo>
                  <a:pt x="0" y="0"/>
                </a:lnTo>
                <a:lnTo>
                  <a:pt x="0" y="5245528"/>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948088" y="790642"/>
            <a:ext cx="10377929" cy="1859300"/>
          </a:xfrm>
          <a:prstGeom prst="rect">
            <a:avLst/>
          </a:prstGeom>
        </p:spPr>
        <p:txBody>
          <a:bodyPr lIns="0" tIns="0" rIns="0" bIns="0" rtlCol="0" anchor="t">
            <a:spAutoFit/>
          </a:bodyPr>
          <a:lstStyle/>
          <a:p>
            <a:pPr>
              <a:lnSpc>
                <a:spcPts val="7020"/>
              </a:lnSpc>
            </a:pPr>
            <a:r>
              <a:rPr lang="en-US" sz="7800" spc="78">
                <a:solidFill>
                  <a:srgbClr val="6B66C5"/>
                </a:solidFill>
                <a:latin typeface="Bebas Neue Cyrillic"/>
              </a:rPr>
              <a:t>Utilisation des instruments financiers </a:t>
            </a:r>
          </a:p>
        </p:txBody>
      </p:sp>
      <p:sp>
        <p:nvSpPr>
          <p:cNvPr id="5" name="TextBox 5"/>
          <p:cNvSpPr txBox="1"/>
          <p:nvPr/>
        </p:nvSpPr>
        <p:spPr>
          <a:xfrm>
            <a:off x="2583167" y="3881999"/>
            <a:ext cx="13209491" cy="2047875"/>
          </a:xfrm>
          <a:prstGeom prst="rect">
            <a:avLst/>
          </a:prstGeom>
        </p:spPr>
        <p:txBody>
          <a:bodyPr lIns="0" tIns="0" rIns="0" bIns="0" rtlCol="0" anchor="t">
            <a:spAutoFit/>
          </a:bodyPr>
          <a:lstStyle/>
          <a:p>
            <a:pPr>
              <a:lnSpc>
                <a:spcPts val="3240"/>
              </a:lnSpc>
            </a:pPr>
            <a:r>
              <a:rPr lang="en-US" sz="2700" spc="81">
                <a:solidFill>
                  <a:srgbClr val="6B66C5"/>
                </a:solidFill>
                <a:latin typeface="Montserrat"/>
              </a:rPr>
              <a:t>Les instruments financiers dérivés tels que les contrats à terme, les options et les swaps sont souvent utilisés par les entreprises pour se protéger contre les variations des prix, des taux de change ou des taux d'intérêt.</a:t>
            </a:r>
          </a:p>
          <a:p>
            <a:pPr>
              <a:lnSpc>
                <a:spcPts val="3240"/>
              </a:lnSpc>
            </a:pPr>
            <a:endParaRPr lang="en-US" sz="2700" spc="81">
              <a:solidFill>
                <a:srgbClr val="6B66C5"/>
              </a:solidFill>
              <a:latin typeface="Montserrat"/>
            </a:endParaRPr>
          </a:p>
        </p:txBody>
      </p:sp>
      <p:sp>
        <p:nvSpPr>
          <p:cNvPr id="6" name="TextBox 6"/>
          <p:cNvSpPr txBox="1"/>
          <p:nvPr/>
        </p:nvSpPr>
        <p:spPr>
          <a:xfrm>
            <a:off x="5707595" y="3072375"/>
            <a:ext cx="6112537" cy="485774"/>
          </a:xfrm>
          <a:prstGeom prst="rect">
            <a:avLst/>
          </a:prstGeom>
        </p:spPr>
        <p:txBody>
          <a:bodyPr lIns="0" tIns="0" rIns="0" bIns="0" rtlCol="0" anchor="t">
            <a:spAutoFit/>
          </a:bodyPr>
          <a:lstStyle/>
          <a:p>
            <a:pPr>
              <a:lnSpc>
                <a:spcPts val="3900"/>
              </a:lnSpc>
            </a:pPr>
            <a:r>
              <a:rPr lang="en-US" sz="3000" spc="90">
                <a:solidFill>
                  <a:srgbClr val="6B66C5"/>
                </a:solidFill>
                <a:latin typeface="Montserrat Medium"/>
              </a:rPr>
              <a:t>GESTION DES RISQUES </a:t>
            </a:r>
          </a:p>
        </p:txBody>
      </p:sp>
      <p:sp>
        <p:nvSpPr>
          <p:cNvPr id="7" name="Freeform 7"/>
          <p:cNvSpPr/>
          <p:nvPr/>
        </p:nvSpPr>
        <p:spPr>
          <a:xfrm rot="-5400000">
            <a:off x="4727810" y="3002367"/>
            <a:ext cx="654365" cy="654365"/>
          </a:xfrm>
          <a:custGeom>
            <a:avLst/>
            <a:gdLst/>
            <a:ahLst/>
            <a:cxnLst/>
            <a:rect l="l" t="t" r="r" b="b"/>
            <a:pathLst>
              <a:path w="654365" h="654365">
                <a:moveTo>
                  <a:pt x="0" y="0"/>
                </a:moveTo>
                <a:lnTo>
                  <a:pt x="654365" y="0"/>
                </a:lnTo>
                <a:lnTo>
                  <a:pt x="654365" y="654366"/>
                </a:lnTo>
                <a:lnTo>
                  <a:pt x="0" y="654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2539254" y="6809506"/>
            <a:ext cx="13209491" cy="1228725"/>
          </a:xfrm>
          <a:prstGeom prst="rect">
            <a:avLst/>
          </a:prstGeom>
        </p:spPr>
        <p:txBody>
          <a:bodyPr lIns="0" tIns="0" rIns="0" bIns="0" rtlCol="0" anchor="t">
            <a:spAutoFit/>
          </a:bodyPr>
          <a:lstStyle/>
          <a:p>
            <a:pPr>
              <a:lnSpc>
                <a:spcPts val="3240"/>
              </a:lnSpc>
            </a:pPr>
            <a:r>
              <a:rPr lang="en-US" sz="2700" spc="81">
                <a:solidFill>
                  <a:srgbClr val="6B66C5"/>
                </a:solidFill>
                <a:latin typeface="Montserrat"/>
              </a:rPr>
              <a:t>Les entreprises émettent des instruments financiers tels que des actions ou des obligations pour lever des fonds auprès des investisseurs afin de financer leurs opérations ou leurs projets d'investissement.</a:t>
            </a:r>
          </a:p>
        </p:txBody>
      </p:sp>
      <p:sp>
        <p:nvSpPr>
          <p:cNvPr id="9" name="TextBox 9"/>
          <p:cNvSpPr txBox="1"/>
          <p:nvPr/>
        </p:nvSpPr>
        <p:spPr>
          <a:xfrm>
            <a:off x="5663682" y="5999882"/>
            <a:ext cx="6112537" cy="485774"/>
          </a:xfrm>
          <a:prstGeom prst="rect">
            <a:avLst/>
          </a:prstGeom>
        </p:spPr>
        <p:txBody>
          <a:bodyPr lIns="0" tIns="0" rIns="0" bIns="0" rtlCol="0" anchor="t">
            <a:spAutoFit/>
          </a:bodyPr>
          <a:lstStyle/>
          <a:p>
            <a:pPr>
              <a:lnSpc>
                <a:spcPts val="3900"/>
              </a:lnSpc>
            </a:pPr>
            <a:r>
              <a:rPr lang="en-US" sz="3000" spc="90">
                <a:solidFill>
                  <a:srgbClr val="6B66C5"/>
                </a:solidFill>
                <a:latin typeface="Montserrat Medium"/>
              </a:rPr>
              <a:t>FINANCEMENT </a:t>
            </a:r>
          </a:p>
        </p:txBody>
      </p:sp>
      <p:sp>
        <p:nvSpPr>
          <p:cNvPr id="10" name="Freeform 10"/>
          <p:cNvSpPr/>
          <p:nvPr/>
        </p:nvSpPr>
        <p:spPr>
          <a:xfrm rot="-5400000">
            <a:off x="4683897" y="5929874"/>
            <a:ext cx="654365" cy="654365"/>
          </a:xfrm>
          <a:custGeom>
            <a:avLst/>
            <a:gdLst/>
            <a:ahLst/>
            <a:cxnLst/>
            <a:rect l="l" t="t" r="r" b="b"/>
            <a:pathLst>
              <a:path w="654365" h="654365">
                <a:moveTo>
                  <a:pt x="0" y="0"/>
                </a:moveTo>
                <a:lnTo>
                  <a:pt x="654365" y="0"/>
                </a:lnTo>
                <a:lnTo>
                  <a:pt x="654365" y="654366"/>
                </a:lnTo>
                <a:lnTo>
                  <a:pt x="0" y="654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4009213" y="7629111"/>
            <a:ext cx="11731858" cy="6046795"/>
          </a:xfrm>
          <a:custGeom>
            <a:avLst/>
            <a:gdLst/>
            <a:ahLst/>
            <a:cxnLst/>
            <a:rect l="l" t="t" r="r" b="b"/>
            <a:pathLst>
              <a:path w="11731858" h="6046795">
                <a:moveTo>
                  <a:pt x="0" y="6046795"/>
                </a:moveTo>
                <a:lnTo>
                  <a:pt x="11731859" y="6046795"/>
                </a:lnTo>
                <a:lnTo>
                  <a:pt x="11731859" y="0"/>
                </a:lnTo>
                <a:lnTo>
                  <a:pt x="0" y="0"/>
                </a:lnTo>
                <a:lnTo>
                  <a:pt x="0" y="604679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4080633" y="-279805"/>
            <a:ext cx="7520469" cy="5245527"/>
          </a:xfrm>
          <a:custGeom>
            <a:avLst/>
            <a:gdLst/>
            <a:ahLst/>
            <a:cxnLst/>
            <a:rect l="l" t="t" r="r" b="b"/>
            <a:pathLst>
              <a:path w="7520469" h="5245527">
                <a:moveTo>
                  <a:pt x="0" y="5245528"/>
                </a:moveTo>
                <a:lnTo>
                  <a:pt x="7520469" y="5245528"/>
                </a:lnTo>
                <a:lnTo>
                  <a:pt x="7520469" y="0"/>
                </a:lnTo>
                <a:lnTo>
                  <a:pt x="0" y="0"/>
                </a:lnTo>
                <a:lnTo>
                  <a:pt x="0" y="5245528"/>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948088" y="790642"/>
            <a:ext cx="10377929" cy="1859300"/>
          </a:xfrm>
          <a:prstGeom prst="rect">
            <a:avLst/>
          </a:prstGeom>
        </p:spPr>
        <p:txBody>
          <a:bodyPr lIns="0" tIns="0" rIns="0" bIns="0" rtlCol="0" anchor="t">
            <a:spAutoFit/>
          </a:bodyPr>
          <a:lstStyle/>
          <a:p>
            <a:pPr>
              <a:lnSpc>
                <a:spcPts val="7020"/>
              </a:lnSpc>
            </a:pPr>
            <a:r>
              <a:rPr lang="en-US" sz="7800" spc="78">
                <a:solidFill>
                  <a:srgbClr val="6B66C5"/>
                </a:solidFill>
                <a:latin typeface="Bebas Neue Cyrillic"/>
              </a:rPr>
              <a:t>Utilisation des instruments financiers </a:t>
            </a:r>
          </a:p>
        </p:txBody>
      </p:sp>
      <p:sp>
        <p:nvSpPr>
          <p:cNvPr id="5" name="TextBox 5"/>
          <p:cNvSpPr txBox="1"/>
          <p:nvPr/>
        </p:nvSpPr>
        <p:spPr>
          <a:xfrm>
            <a:off x="2583167" y="3881999"/>
            <a:ext cx="13209491" cy="1228725"/>
          </a:xfrm>
          <a:prstGeom prst="rect">
            <a:avLst/>
          </a:prstGeom>
        </p:spPr>
        <p:txBody>
          <a:bodyPr lIns="0" tIns="0" rIns="0" bIns="0" rtlCol="0" anchor="t">
            <a:spAutoFit/>
          </a:bodyPr>
          <a:lstStyle/>
          <a:p>
            <a:pPr>
              <a:lnSpc>
                <a:spcPts val="3240"/>
              </a:lnSpc>
            </a:pPr>
            <a:r>
              <a:rPr lang="en-US" sz="2700" spc="81">
                <a:solidFill>
                  <a:srgbClr val="6B66C5"/>
                </a:solidFill>
                <a:latin typeface="Montserrat"/>
              </a:rPr>
              <a:t>Certains investisseurs utilisent des instruments financiers pour spéculer sur les mouvements futurs des prix des actifs, en espérant réaliser des profits en achetant à bas prix et en vendant à un prix plus élevé</a:t>
            </a:r>
          </a:p>
        </p:txBody>
      </p:sp>
      <p:sp>
        <p:nvSpPr>
          <p:cNvPr id="6" name="TextBox 6"/>
          <p:cNvSpPr txBox="1"/>
          <p:nvPr/>
        </p:nvSpPr>
        <p:spPr>
          <a:xfrm>
            <a:off x="5707595" y="3072375"/>
            <a:ext cx="6112537" cy="485774"/>
          </a:xfrm>
          <a:prstGeom prst="rect">
            <a:avLst/>
          </a:prstGeom>
        </p:spPr>
        <p:txBody>
          <a:bodyPr lIns="0" tIns="0" rIns="0" bIns="0" rtlCol="0" anchor="t">
            <a:spAutoFit/>
          </a:bodyPr>
          <a:lstStyle/>
          <a:p>
            <a:pPr>
              <a:lnSpc>
                <a:spcPts val="3900"/>
              </a:lnSpc>
            </a:pPr>
            <a:r>
              <a:rPr lang="en-US" sz="3000" spc="90">
                <a:solidFill>
                  <a:srgbClr val="6B66C5"/>
                </a:solidFill>
                <a:latin typeface="Montserrat Medium"/>
              </a:rPr>
              <a:t>SPÉCULATION </a:t>
            </a:r>
          </a:p>
        </p:txBody>
      </p:sp>
      <p:sp>
        <p:nvSpPr>
          <p:cNvPr id="7" name="Freeform 7"/>
          <p:cNvSpPr/>
          <p:nvPr/>
        </p:nvSpPr>
        <p:spPr>
          <a:xfrm rot="-5400000">
            <a:off x="4727810" y="3002367"/>
            <a:ext cx="654365" cy="654365"/>
          </a:xfrm>
          <a:custGeom>
            <a:avLst/>
            <a:gdLst/>
            <a:ahLst/>
            <a:cxnLst/>
            <a:rect l="l" t="t" r="r" b="b"/>
            <a:pathLst>
              <a:path w="654365" h="654365">
                <a:moveTo>
                  <a:pt x="0" y="0"/>
                </a:moveTo>
                <a:lnTo>
                  <a:pt x="654365" y="0"/>
                </a:lnTo>
                <a:lnTo>
                  <a:pt x="654365" y="654366"/>
                </a:lnTo>
                <a:lnTo>
                  <a:pt x="0" y="654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2539254" y="6809506"/>
            <a:ext cx="13209491" cy="1228725"/>
          </a:xfrm>
          <a:prstGeom prst="rect">
            <a:avLst/>
          </a:prstGeom>
        </p:spPr>
        <p:txBody>
          <a:bodyPr lIns="0" tIns="0" rIns="0" bIns="0" rtlCol="0" anchor="t">
            <a:spAutoFit/>
          </a:bodyPr>
          <a:lstStyle/>
          <a:p>
            <a:pPr>
              <a:lnSpc>
                <a:spcPts val="3240"/>
              </a:lnSpc>
            </a:pPr>
            <a:r>
              <a:rPr lang="en-US" sz="2700" spc="81">
                <a:solidFill>
                  <a:srgbClr val="6B66C5"/>
                </a:solidFill>
                <a:latin typeface="Montserrat"/>
              </a:rPr>
              <a:t>Les traders achètent et vendent des instruments financiers sur les marchés financiers dans le but de réaliser des profits à court terme en exploitant les variations des prix.</a:t>
            </a:r>
          </a:p>
        </p:txBody>
      </p:sp>
      <p:sp>
        <p:nvSpPr>
          <p:cNvPr id="9" name="TextBox 9"/>
          <p:cNvSpPr txBox="1"/>
          <p:nvPr/>
        </p:nvSpPr>
        <p:spPr>
          <a:xfrm>
            <a:off x="5663682" y="5999882"/>
            <a:ext cx="6112537" cy="485774"/>
          </a:xfrm>
          <a:prstGeom prst="rect">
            <a:avLst/>
          </a:prstGeom>
        </p:spPr>
        <p:txBody>
          <a:bodyPr lIns="0" tIns="0" rIns="0" bIns="0" rtlCol="0" anchor="t">
            <a:spAutoFit/>
          </a:bodyPr>
          <a:lstStyle/>
          <a:p>
            <a:pPr>
              <a:lnSpc>
                <a:spcPts val="3900"/>
              </a:lnSpc>
            </a:pPr>
            <a:r>
              <a:rPr lang="en-US" sz="3000" spc="90">
                <a:solidFill>
                  <a:srgbClr val="6B66C5"/>
                </a:solidFill>
                <a:latin typeface="Montserrat Medium"/>
              </a:rPr>
              <a:t>TRADING </a:t>
            </a:r>
          </a:p>
        </p:txBody>
      </p:sp>
      <p:sp>
        <p:nvSpPr>
          <p:cNvPr id="10" name="Freeform 10"/>
          <p:cNvSpPr/>
          <p:nvPr/>
        </p:nvSpPr>
        <p:spPr>
          <a:xfrm rot="-5400000">
            <a:off x="4683897" y="5929874"/>
            <a:ext cx="654365" cy="654365"/>
          </a:xfrm>
          <a:custGeom>
            <a:avLst/>
            <a:gdLst/>
            <a:ahLst/>
            <a:cxnLst/>
            <a:rect l="l" t="t" r="r" b="b"/>
            <a:pathLst>
              <a:path w="654365" h="654365">
                <a:moveTo>
                  <a:pt x="0" y="0"/>
                </a:moveTo>
                <a:lnTo>
                  <a:pt x="654365" y="0"/>
                </a:lnTo>
                <a:lnTo>
                  <a:pt x="654365" y="654366"/>
                </a:lnTo>
                <a:lnTo>
                  <a:pt x="0" y="654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891022" cy="10287000"/>
          </a:xfrm>
          <a:custGeom>
            <a:avLst/>
            <a:gdLst/>
            <a:ahLst/>
            <a:cxnLst/>
            <a:rect l="l" t="t" r="r" b="b"/>
            <a:pathLst>
              <a:path w="5891022" h="10287000">
                <a:moveTo>
                  <a:pt x="0" y="0"/>
                </a:moveTo>
                <a:lnTo>
                  <a:pt x="5891022" y="0"/>
                </a:lnTo>
                <a:lnTo>
                  <a:pt x="5891022" y="10287000"/>
                </a:lnTo>
                <a:lnTo>
                  <a:pt x="0" y="10287000"/>
                </a:lnTo>
                <a:lnTo>
                  <a:pt x="0" y="0"/>
                </a:lnTo>
                <a:close/>
              </a:path>
            </a:pathLst>
          </a:custGeom>
          <a:blipFill>
            <a:blip r:embed="rId2"/>
            <a:stretch>
              <a:fillRect l="-8207" r="-8207"/>
            </a:stretch>
          </a:blipFill>
        </p:spPr>
      </p:sp>
      <p:sp>
        <p:nvSpPr>
          <p:cNvPr id="3" name="TextBox 3"/>
          <p:cNvSpPr txBox="1"/>
          <p:nvPr/>
        </p:nvSpPr>
        <p:spPr>
          <a:xfrm>
            <a:off x="7718302" y="1383621"/>
            <a:ext cx="7239683" cy="2396322"/>
          </a:xfrm>
          <a:prstGeom prst="rect">
            <a:avLst/>
          </a:prstGeom>
        </p:spPr>
        <p:txBody>
          <a:bodyPr lIns="0" tIns="0" rIns="0" bIns="0" rtlCol="0" anchor="t">
            <a:spAutoFit/>
          </a:bodyPr>
          <a:lstStyle/>
          <a:p>
            <a:pPr>
              <a:lnSpc>
                <a:spcPts val="6218"/>
              </a:lnSpc>
            </a:pPr>
            <a:r>
              <a:rPr lang="en-US" sz="6218" spc="-124">
                <a:solidFill>
                  <a:srgbClr val="393939"/>
                </a:solidFill>
                <a:latin typeface="Crimson Pro Bold"/>
              </a:rPr>
              <a:t> </a:t>
            </a:r>
            <a:r>
              <a:rPr lang="en-US" sz="6218" spc="-124">
                <a:solidFill>
                  <a:srgbClr val="8F80F6"/>
                </a:solidFill>
                <a:latin typeface="Crimson Pro Bold"/>
              </a:rPr>
              <a:t>Réglamation des instruments financiers</a:t>
            </a:r>
          </a:p>
        </p:txBody>
      </p:sp>
      <p:sp>
        <p:nvSpPr>
          <p:cNvPr id="4" name="TextBox 4"/>
          <p:cNvSpPr txBox="1"/>
          <p:nvPr/>
        </p:nvSpPr>
        <p:spPr>
          <a:xfrm>
            <a:off x="7718302" y="5489009"/>
            <a:ext cx="8146461" cy="3468789"/>
          </a:xfrm>
          <a:prstGeom prst="rect">
            <a:avLst/>
          </a:prstGeom>
        </p:spPr>
        <p:txBody>
          <a:bodyPr lIns="0" tIns="0" rIns="0" bIns="0" rtlCol="0" anchor="t">
            <a:spAutoFit/>
          </a:bodyPr>
          <a:lstStyle/>
          <a:p>
            <a:pPr>
              <a:lnSpc>
                <a:spcPts val="4587"/>
              </a:lnSpc>
              <a:spcBef>
                <a:spcPct val="0"/>
              </a:spcBef>
            </a:pPr>
            <a:r>
              <a:rPr lang="en-US" sz="3276" spc="65">
                <a:solidFill>
                  <a:srgbClr val="393939"/>
                </a:solidFill>
                <a:latin typeface="Crimson Pro"/>
              </a:rPr>
              <a:t>La réglementation des instruments financiers est une composante essentielle du système financier mondial. Elle vise à assurer la stabilité, la transparence et la protection des investisseurs. Voici quelques points clés de réglementation des instruments financiers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16928" y="3276850"/>
            <a:ext cx="5456717" cy="5144109"/>
            <a:chOff x="0" y="0"/>
            <a:chExt cx="7275622" cy="6858812"/>
          </a:xfrm>
        </p:grpSpPr>
        <p:sp>
          <p:nvSpPr>
            <p:cNvPr id="3" name="AutoShape 3"/>
            <p:cNvSpPr/>
            <p:nvPr/>
          </p:nvSpPr>
          <p:spPr>
            <a:xfrm>
              <a:off x="0" y="3380588"/>
              <a:ext cx="7226307" cy="48818"/>
            </a:xfrm>
            <a:prstGeom prst="rect">
              <a:avLst/>
            </a:prstGeom>
            <a:solidFill>
              <a:srgbClr val="13538A">
                <a:alpha val="14902"/>
              </a:srgbClr>
            </a:solidFill>
          </p:spPr>
        </p:sp>
        <p:sp>
          <p:nvSpPr>
            <p:cNvPr id="4" name="AutoShape 4"/>
            <p:cNvSpPr/>
            <p:nvPr/>
          </p:nvSpPr>
          <p:spPr>
            <a:xfrm rot="-5400000">
              <a:off x="3821559" y="3404749"/>
              <a:ext cx="6858812" cy="49315"/>
            </a:xfrm>
            <a:prstGeom prst="rect">
              <a:avLst/>
            </a:prstGeom>
            <a:solidFill>
              <a:srgbClr val="13538A">
                <a:alpha val="14902"/>
              </a:srgbClr>
            </a:solidFill>
          </p:spPr>
        </p:sp>
        <p:sp>
          <p:nvSpPr>
            <p:cNvPr id="5" name="AutoShape 5"/>
            <p:cNvSpPr/>
            <p:nvPr/>
          </p:nvSpPr>
          <p:spPr>
            <a:xfrm rot="-5400000">
              <a:off x="-3404749" y="3404749"/>
              <a:ext cx="6858812" cy="49315"/>
            </a:xfrm>
            <a:prstGeom prst="rect">
              <a:avLst/>
            </a:prstGeom>
            <a:solidFill>
              <a:srgbClr val="13538A">
                <a:alpha val="14902"/>
              </a:srgbClr>
            </a:solidFill>
          </p:spPr>
        </p:sp>
      </p:grpSp>
      <p:grpSp>
        <p:nvGrpSpPr>
          <p:cNvPr id="6" name="Group 6"/>
          <p:cNvGrpSpPr/>
          <p:nvPr/>
        </p:nvGrpSpPr>
        <p:grpSpPr>
          <a:xfrm rot="-10800000">
            <a:off x="4955180" y="8313638"/>
            <a:ext cx="1498209" cy="214643"/>
            <a:chOff x="0" y="0"/>
            <a:chExt cx="3545840" cy="508000"/>
          </a:xfrm>
        </p:grpSpPr>
        <p:sp>
          <p:nvSpPr>
            <p:cNvPr id="7" name="Freeform 7"/>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id="8" name="Freeform 8"/>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13538A"/>
            </a:solidFill>
          </p:spPr>
        </p:sp>
      </p:grpSp>
      <p:grpSp>
        <p:nvGrpSpPr>
          <p:cNvPr id="9" name="Group 9"/>
          <p:cNvGrpSpPr/>
          <p:nvPr/>
        </p:nvGrpSpPr>
        <p:grpSpPr>
          <a:xfrm rot="-10800000">
            <a:off x="4956000" y="6606035"/>
            <a:ext cx="1498209" cy="214643"/>
            <a:chOff x="0" y="0"/>
            <a:chExt cx="3545840" cy="508000"/>
          </a:xfrm>
        </p:grpSpPr>
        <p:sp>
          <p:nvSpPr>
            <p:cNvPr id="10" name="Freeform 10"/>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id="11" name="Freeform 11"/>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2C92D5"/>
            </a:solidFill>
          </p:spPr>
        </p:sp>
      </p:grpSp>
      <p:grpSp>
        <p:nvGrpSpPr>
          <p:cNvPr id="12" name="Group 12"/>
          <p:cNvGrpSpPr/>
          <p:nvPr/>
        </p:nvGrpSpPr>
        <p:grpSpPr>
          <a:xfrm rot="-10800000">
            <a:off x="4955180" y="4898432"/>
            <a:ext cx="1498209" cy="214643"/>
            <a:chOff x="0" y="0"/>
            <a:chExt cx="3545840" cy="508000"/>
          </a:xfrm>
        </p:grpSpPr>
        <p:sp>
          <p:nvSpPr>
            <p:cNvPr id="13" name="Freeform 13"/>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id="14" name="Freeform 14"/>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37C9EF"/>
            </a:solidFill>
          </p:spPr>
        </p:sp>
      </p:grpSp>
      <p:grpSp>
        <p:nvGrpSpPr>
          <p:cNvPr id="15" name="Group 15"/>
          <p:cNvGrpSpPr/>
          <p:nvPr/>
        </p:nvGrpSpPr>
        <p:grpSpPr>
          <a:xfrm rot="-10800000">
            <a:off x="4955180" y="3190830"/>
            <a:ext cx="1498209" cy="214643"/>
            <a:chOff x="0" y="0"/>
            <a:chExt cx="3545840" cy="508000"/>
          </a:xfrm>
        </p:grpSpPr>
        <p:sp>
          <p:nvSpPr>
            <p:cNvPr id="16" name="Freeform 16"/>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id="17" name="Freeform 17"/>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6EAE9"/>
            </a:solidFill>
          </p:spPr>
        </p:sp>
      </p:grpSp>
      <p:grpSp>
        <p:nvGrpSpPr>
          <p:cNvPr id="18" name="Group 18"/>
          <p:cNvGrpSpPr/>
          <p:nvPr/>
        </p:nvGrpSpPr>
        <p:grpSpPr>
          <a:xfrm>
            <a:off x="1675218" y="2836539"/>
            <a:ext cx="3751892" cy="880623"/>
            <a:chOff x="0" y="0"/>
            <a:chExt cx="11005891" cy="2583240"/>
          </a:xfrm>
        </p:grpSpPr>
        <p:sp>
          <p:nvSpPr>
            <p:cNvPr id="19" name="Freeform 19"/>
            <p:cNvSpPr/>
            <p:nvPr/>
          </p:nvSpPr>
          <p:spPr>
            <a:xfrm>
              <a:off x="0" y="0"/>
              <a:ext cx="11005892" cy="2583240"/>
            </a:xfrm>
            <a:custGeom>
              <a:avLst/>
              <a:gdLst/>
              <a:ahLst/>
              <a:cxnLst/>
              <a:rect l="l" t="t" r="r" b="b"/>
              <a:pathLst>
                <a:path w="11005892" h="2583240">
                  <a:moveTo>
                    <a:pt x="10881431" y="2583240"/>
                  </a:moveTo>
                  <a:lnTo>
                    <a:pt x="124460" y="2583240"/>
                  </a:lnTo>
                  <a:cubicBezTo>
                    <a:pt x="55880" y="2583240"/>
                    <a:pt x="0" y="2527360"/>
                    <a:pt x="0" y="2458780"/>
                  </a:cubicBezTo>
                  <a:lnTo>
                    <a:pt x="0" y="124460"/>
                  </a:lnTo>
                  <a:cubicBezTo>
                    <a:pt x="0" y="55880"/>
                    <a:pt x="55880" y="0"/>
                    <a:pt x="124460" y="0"/>
                  </a:cubicBezTo>
                  <a:lnTo>
                    <a:pt x="10881431" y="0"/>
                  </a:lnTo>
                  <a:cubicBezTo>
                    <a:pt x="10950011" y="0"/>
                    <a:pt x="11005892" y="55880"/>
                    <a:pt x="11005892" y="124460"/>
                  </a:cubicBezTo>
                  <a:lnTo>
                    <a:pt x="11005892" y="2458780"/>
                  </a:lnTo>
                  <a:cubicBezTo>
                    <a:pt x="11005892" y="2527360"/>
                    <a:pt x="10950011" y="2583240"/>
                    <a:pt x="10881431" y="2583240"/>
                  </a:cubicBezTo>
                  <a:close/>
                </a:path>
              </a:pathLst>
            </a:custGeom>
            <a:solidFill>
              <a:srgbClr val="86EAE9"/>
            </a:solidFill>
          </p:spPr>
        </p:sp>
      </p:grpSp>
      <p:sp>
        <p:nvSpPr>
          <p:cNvPr id="20" name="Freeform 20"/>
          <p:cNvSpPr/>
          <p:nvPr/>
        </p:nvSpPr>
        <p:spPr>
          <a:xfrm>
            <a:off x="7450238" y="4144492"/>
            <a:ext cx="3387524" cy="3387524"/>
          </a:xfrm>
          <a:custGeom>
            <a:avLst/>
            <a:gdLst/>
            <a:ahLst/>
            <a:cxnLst/>
            <a:rect l="l" t="t" r="r" b="b"/>
            <a:pathLst>
              <a:path w="3387524" h="3387524">
                <a:moveTo>
                  <a:pt x="0" y="0"/>
                </a:moveTo>
                <a:lnTo>
                  <a:pt x="3387524" y="0"/>
                </a:lnTo>
                <a:lnTo>
                  <a:pt x="3387524" y="3387524"/>
                </a:lnTo>
                <a:lnTo>
                  <a:pt x="0" y="3387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TextBox 21"/>
          <p:cNvSpPr txBox="1"/>
          <p:nvPr/>
        </p:nvSpPr>
        <p:spPr>
          <a:xfrm>
            <a:off x="7802990" y="4986338"/>
            <a:ext cx="2731632" cy="1705717"/>
          </a:xfrm>
          <a:prstGeom prst="rect">
            <a:avLst/>
          </a:prstGeom>
        </p:spPr>
        <p:txBody>
          <a:bodyPr lIns="0" tIns="0" rIns="0" bIns="0" rtlCol="0" anchor="t">
            <a:spAutoFit/>
          </a:bodyPr>
          <a:lstStyle/>
          <a:p>
            <a:pPr marL="0" lvl="0" indent="0" algn="ctr">
              <a:lnSpc>
                <a:spcPts val="3416"/>
              </a:lnSpc>
              <a:spcBef>
                <a:spcPct val="0"/>
              </a:spcBef>
            </a:pPr>
            <a:r>
              <a:rPr lang="en-US" sz="2648" spc="103">
                <a:solidFill>
                  <a:srgbClr val="FFFFFF"/>
                </a:solidFill>
                <a:latin typeface="Aileron Bold"/>
              </a:rPr>
              <a:t>RÉGLAMATION DES INSTRUMENTS FINANCIERS</a:t>
            </a:r>
          </a:p>
        </p:txBody>
      </p:sp>
      <p:grpSp>
        <p:nvGrpSpPr>
          <p:cNvPr id="22" name="Group 22"/>
          <p:cNvGrpSpPr/>
          <p:nvPr/>
        </p:nvGrpSpPr>
        <p:grpSpPr>
          <a:xfrm>
            <a:off x="1675218" y="4544142"/>
            <a:ext cx="3751892" cy="880623"/>
            <a:chOff x="0" y="0"/>
            <a:chExt cx="11005891" cy="2583240"/>
          </a:xfrm>
        </p:grpSpPr>
        <p:sp>
          <p:nvSpPr>
            <p:cNvPr id="23" name="Freeform 23"/>
            <p:cNvSpPr/>
            <p:nvPr/>
          </p:nvSpPr>
          <p:spPr>
            <a:xfrm>
              <a:off x="0" y="0"/>
              <a:ext cx="11005892" cy="2583240"/>
            </a:xfrm>
            <a:custGeom>
              <a:avLst/>
              <a:gdLst/>
              <a:ahLst/>
              <a:cxnLst/>
              <a:rect l="l" t="t" r="r" b="b"/>
              <a:pathLst>
                <a:path w="11005892" h="2583240">
                  <a:moveTo>
                    <a:pt x="10881431" y="2583240"/>
                  </a:moveTo>
                  <a:lnTo>
                    <a:pt x="124460" y="2583240"/>
                  </a:lnTo>
                  <a:cubicBezTo>
                    <a:pt x="55880" y="2583240"/>
                    <a:pt x="0" y="2527360"/>
                    <a:pt x="0" y="2458780"/>
                  </a:cubicBezTo>
                  <a:lnTo>
                    <a:pt x="0" y="124460"/>
                  </a:lnTo>
                  <a:cubicBezTo>
                    <a:pt x="0" y="55880"/>
                    <a:pt x="55880" y="0"/>
                    <a:pt x="124460" y="0"/>
                  </a:cubicBezTo>
                  <a:lnTo>
                    <a:pt x="10881431" y="0"/>
                  </a:lnTo>
                  <a:cubicBezTo>
                    <a:pt x="10950011" y="0"/>
                    <a:pt x="11005892" y="55880"/>
                    <a:pt x="11005892" y="124460"/>
                  </a:cubicBezTo>
                  <a:lnTo>
                    <a:pt x="11005892" y="2458780"/>
                  </a:lnTo>
                  <a:cubicBezTo>
                    <a:pt x="11005892" y="2527360"/>
                    <a:pt x="10950011" y="2583240"/>
                    <a:pt x="10881431" y="2583240"/>
                  </a:cubicBezTo>
                  <a:close/>
                </a:path>
              </a:pathLst>
            </a:custGeom>
            <a:solidFill>
              <a:srgbClr val="37C9EF"/>
            </a:solidFill>
          </p:spPr>
        </p:sp>
      </p:grpSp>
      <p:grpSp>
        <p:nvGrpSpPr>
          <p:cNvPr id="24" name="Group 24"/>
          <p:cNvGrpSpPr/>
          <p:nvPr/>
        </p:nvGrpSpPr>
        <p:grpSpPr>
          <a:xfrm>
            <a:off x="1675218" y="6251744"/>
            <a:ext cx="3751892" cy="880623"/>
            <a:chOff x="0" y="0"/>
            <a:chExt cx="11005891" cy="2583240"/>
          </a:xfrm>
        </p:grpSpPr>
        <p:sp>
          <p:nvSpPr>
            <p:cNvPr id="25" name="Freeform 25"/>
            <p:cNvSpPr/>
            <p:nvPr/>
          </p:nvSpPr>
          <p:spPr>
            <a:xfrm>
              <a:off x="0" y="0"/>
              <a:ext cx="11005892" cy="2583240"/>
            </a:xfrm>
            <a:custGeom>
              <a:avLst/>
              <a:gdLst/>
              <a:ahLst/>
              <a:cxnLst/>
              <a:rect l="l" t="t" r="r" b="b"/>
              <a:pathLst>
                <a:path w="11005892" h="2583240">
                  <a:moveTo>
                    <a:pt x="10881431" y="2583240"/>
                  </a:moveTo>
                  <a:lnTo>
                    <a:pt x="124460" y="2583240"/>
                  </a:lnTo>
                  <a:cubicBezTo>
                    <a:pt x="55880" y="2583240"/>
                    <a:pt x="0" y="2527360"/>
                    <a:pt x="0" y="2458780"/>
                  </a:cubicBezTo>
                  <a:lnTo>
                    <a:pt x="0" y="124460"/>
                  </a:lnTo>
                  <a:cubicBezTo>
                    <a:pt x="0" y="55880"/>
                    <a:pt x="55880" y="0"/>
                    <a:pt x="124460" y="0"/>
                  </a:cubicBezTo>
                  <a:lnTo>
                    <a:pt x="10881431" y="0"/>
                  </a:lnTo>
                  <a:cubicBezTo>
                    <a:pt x="10950011" y="0"/>
                    <a:pt x="11005892" y="55880"/>
                    <a:pt x="11005892" y="124460"/>
                  </a:cubicBezTo>
                  <a:lnTo>
                    <a:pt x="11005892" y="2458780"/>
                  </a:lnTo>
                  <a:cubicBezTo>
                    <a:pt x="11005892" y="2527360"/>
                    <a:pt x="10950011" y="2583240"/>
                    <a:pt x="10881431" y="2583240"/>
                  </a:cubicBezTo>
                  <a:close/>
                </a:path>
              </a:pathLst>
            </a:custGeom>
            <a:solidFill>
              <a:srgbClr val="2C92D5"/>
            </a:solidFill>
          </p:spPr>
        </p:sp>
      </p:grpSp>
      <p:grpSp>
        <p:nvGrpSpPr>
          <p:cNvPr id="26" name="Group 26"/>
          <p:cNvGrpSpPr/>
          <p:nvPr/>
        </p:nvGrpSpPr>
        <p:grpSpPr>
          <a:xfrm>
            <a:off x="1675218" y="7806947"/>
            <a:ext cx="3751892" cy="880623"/>
            <a:chOff x="0" y="0"/>
            <a:chExt cx="11005891" cy="2583240"/>
          </a:xfrm>
        </p:grpSpPr>
        <p:sp>
          <p:nvSpPr>
            <p:cNvPr id="27" name="Freeform 27"/>
            <p:cNvSpPr/>
            <p:nvPr/>
          </p:nvSpPr>
          <p:spPr>
            <a:xfrm>
              <a:off x="0" y="0"/>
              <a:ext cx="11005892" cy="2583240"/>
            </a:xfrm>
            <a:custGeom>
              <a:avLst/>
              <a:gdLst/>
              <a:ahLst/>
              <a:cxnLst/>
              <a:rect l="l" t="t" r="r" b="b"/>
              <a:pathLst>
                <a:path w="11005892" h="2583240">
                  <a:moveTo>
                    <a:pt x="10881431" y="2583240"/>
                  </a:moveTo>
                  <a:lnTo>
                    <a:pt x="124460" y="2583240"/>
                  </a:lnTo>
                  <a:cubicBezTo>
                    <a:pt x="55880" y="2583240"/>
                    <a:pt x="0" y="2527360"/>
                    <a:pt x="0" y="2458780"/>
                  </a:cubicBezTo>
                  <a:lnTo>
                    <a:pt x="0" y="124460"/>
                  </a:lnTo>
                  <a:cubicBezTo>
                    <a:pt x="0" y="55880"/>
                    <a:pt x="55880" y="0"/>
                    <a:pt x="124460" y="0"/>
                  </a:cubicBezTo>
                  <a:lnTo>
                    <a:pt x="10881431" y="0"/>
                  </a:lnTo>
                  <a:cubicBezTo>
                    <a:pt x="10950011" y="0"/>
                    <a:pt x="11005892" y="55880"/>
                    <a:pt x="11005892" y="124460"/>
                  </a:cubicBezTo>
                  <a:lnTo>
                    <a:pt x="11005892" y="2458780"/>
                  </a:lnTo>
                  <a:cubicBezTo>
                    <a:pt x="11005892" y="2527360"/>
                    <a:pt x="10950011" y="2583240"/>
                    <a:pt x="10881431" y="2583240"/>
                  </a:cubicBezTo>
                  <a:close/>
                </a:path>
              </a:pathLst>
            </a:custGeom>
            <a:solidFill>
              <a:srgbClr val="13538A"/>
            </a:solidFill>
          </p:spPr>
        </p:sp>
      </p:grpSp>
      <p:sp>
        <p:nvSpPr>
          <p:cNvPr id="28" name="TextBox 28"/>
          <p:cNvSpPr txBox="1"/>
          <p:nvPr/>
        </p:nvSpPr>
        <p:spPr>
          <a:xfrm>
            <a:off x="296460" y="2836405"/>
            <a:ext cx="5130650" cy="879061"/>
          </a:xfrm>
          <a:prstGeom prst="rect">
            <a:avLst/>
          </a:prstGeom>
        </p:spPr>
        <p:txBody>
          <a:bodyPr lIns="0" tIns="0" rIns="0" bIns="0" rtlCol="0" anchor="t">
            <a:spAutoFit/>
          </a:bodyPr>
          <a:lstStyle/>
          <a:p>
            <a:pPr algn="r">
              <a:lnSpc>
                <a:spcPts val="3561"/>
              </a:lnSpc>
            </a:pPr>
            <a:r>
              <a:rPr lang="en-US" sz="2374" spc="118">
                <a:solidFill>
                  <a:srgbClr val="FFFFFF"/>
                </a:solidFill>
                <a:latin typeface="Aileron"/>
              </a:rPr>
              <a:t> </a:t>
            </a:r>
            <a:r>
              <a:rPr lang="en-US" sz="2374" spc="118">
                <a:solidFill>
                  <a:srgbClr val="393939"/>
                </a:solidFill>
                <a:latin typeface="Aileron"/>
              </a:rPr>
              <a:t>Surveillance des marchés financiers</a:t>
            </a:r>
          </a:p>
        </p:txBody>
      </p:sp>
      <p:grpSp>
        <p:nvGrpSpPr>
          <p:cNvPr id="29" name="Group 29"/>
          <p:cNvGrpSpPr/>
          <p:nvPr/>
        </p:nvGrpSpPr>
        <p:grpSpPr>
          <a:xfrm>
            <a:off x="11759801" y="3169529"/>
            <a:ext cx="1498209" cy="214643"/>
            <a:chOff x="0" y="0"/>
            <a:chExt cx="3545840" cy="508000"/>
          </a:xfrm>
        </p:grpSpPr>
        <p:sp>
          <p:nvSpPr>
            <p:cNvPr id="30" name="Freeform 30"/>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id="31" name="Freeform 31"/>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6EAE9"/>
            </a:solidFill>
          </p:spPr>
        </p:sp>
      </p:grpSp>
      <p:grpSp>
        <p:nvGrpSpPr>
          <p:cNvPr id="32" name="Group 32"/>
          <p:cNvGrpSpPr/>
          <p:nvPr/>
        </p:nvGrpSpPr>
        <p:grpSpPr>
          <a:xfrm>
            <a:off x="11778032" y="4877131"/>
            <a:ext cx="1498209" cy="214643"/>
            <a:chOff x="0" y="0"/>
            <a:chExt cx="3545840" cy="508000"/>
          </a:xfrm>
        </p:grpSpPr>
        <p:sp>
          <p:nvSpPr>
            <p:cNvPr id="33" name="Freeform 33"/>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id="34" name="Freeform 34"/>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37C9EF"/>
            </a:solidFill>
          </p:spPr>
        </p:sp>
      </p:grpSp>
      <p:grpSp>
        <p:nvGrpSpPr>
          <p:cNvPr id="35" name="Group 35"/>
          <p:cNvGrpSpPr/>
          <p:nvPr/>
        </p:nvGrpSpPr>
        <p:grpSpPr>
          <a:xfrm>
            <a:off x="11759801" y="6584734"/>
            <a:ext cx="1498209" cy="214643"/>
            <a:chOff x="0" y="0"/>
            <a:chExt cx="3545840" cy="508000"/>
          </a:xfrm>
        </p:grpSpPr>
        <p:sp>
          <p:nvSpPr>
            <p:cNvPr id="36" name="Freeform 36"/>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id="37" name="Freeform 37"/>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2C92D5"/>
            </a:solidFill>
          </p:spPr>
        </p:sp>
      </p:grpSp>
      <p:grpSp>
        <p:nvGrpSpPr>
          <p:cNvPr id="38" name="Group 38"/>
          <p:cNvGrpSpPr/>
          <p:nvPr/>
        </p:nvGrpSpPr>
        <p:grpSpPr>
          <a:xfrm>
            <a:off x="12860890" y="2836539"/>
            <a:ext cx="3751892" cy="880623"/>
            <a:chOff x="0" y="0"/>
            <a:chExt cx="11005891" cy="2583240"/>
          </a:xfrm>
        </p:grpSpPr>
        <p:sp>
          <p:nvSpPr>
            <p:cNvPr id="39" name="Freeform 39"/>
            <p:cNvSpPr/>
            <p:nvPr/>
          </p:nvSpPr>
          <p:spPr>
            <a:xfrm>
              <a:off x="0" y="0"/>
              <a:ext cx="11005892" cy="2583240"/>
            </a:xfrm>
            <a:custGeom>
              <a:avLst/>
              <a:gdLst/>
              <a:ahLst/>
              <a:cxnLst/>
              <a:rect l="l" t="t" r="r" b="b"/>
              <a:pathLst>
                <a:path w="11005892" h="2583240">
                  <a:moveTo>
                    <a:pt x="10881431" y="2583240"/>
                  </a:moveTo>
                  <a:lnTo>
                    <a:pt x="124460" y="2583240"/>
                  </a:lnTo>
                  <a:cubicBezTo>
                    <a:pt x="55880" y="2583240"/>
                    <a:pt x="0" y="2527360"/>
                    <a:pt x="0" y="2458780"/>
                  </a:cubicBezTo>
                  <a:lnTo>
                    <a:pt x="0" y="124460"/>
                  </a:lnTo>
                  <a:cubicBezTo>
                    <a:pt x="0" y="55880"/>
                    <a:pt x="55880" y="0"/>
                    <a:pt x="124460" y="0"/>
                  </a:cubicBezTo>
                  <a:lnTo>
                    <a:pt x="10881431" y="0"/>
                  </a:lnTo>
                  <a:cubicBezTo>
                    <a:pt x="10950011" y="0"/>
                    <a:pt x="11005892" y="55880"/>
                    <a:pt x="11005892" y="124460"/>
                  </a:cubicBezTo>
                  <a:lnTo>
                    <a:pt x="11005892" y="2458780"/>
                  </a:lnTo>
                  <a:cubicBezTo>
                    <a:pt x="11005892" y="2527360"/>
                    <a:pt x="10950011" y="2583240"/>
                    <a:pt x="10881431" y="2583240"/>
                  </a:cubicBezTo>
                  <a:close/>
                </a:path>
              </a:pathLst>
            </a:custGeom>
            <a:solidFill>
              <a:srgbClr val="86EAE9"/>
            </a:solidFill>
          </p:spPr>
        </p:sp>
      </p:grpSp>
      <p:grpSp>
        <p:nvGrpSpPr>
          <p:cNvPr id="40" name="Group 40"/>
          <p:cNvGrpSpPr/>
          <p:nvPr/>
        </p:nvGrpSpPr>
        <p:grpSpPr>
          <a:xfrm>
            <a:off x="12860890" y="4544142"/>
            <a:ext cx="3751892" cy="880623"/>
            <a:chOff x="0" y="0"/>
            <a:chExt cx="11005891" cy="2583240"/>
          </a:xfrm>
        </p:grpSpPr>
        <p:sp>
          <p:nvSpPr>
            <p:cNvPr id="41" name="Freeform 41"/>
            <p:cNvSpPr/>
            <p:nvPr/>
          </p:nvSpPr>
          <p:spPr>
            <a:xfrm>
              <a:off x="0" y="0"/>
              <a:ext cx="11005892" cy="2583240"/>
            </a:xfrm>
            <a:custGeom>
              <a:avLst/>
              <a:gdLst/>
              <a:ahLst/>
              <a:cxnLst/>
              <a:rect l="l" t="t" r="r" b="b"/>
              <a:pathLst>
                <a:path w="11005892" h="2583240">
                  <a:moveTo>
                    <a:pt x="10881431" y="2583240"/>
                  </a:moveTo>
                  <a:lnTo>
                    <a:pt x="124460" y="2583240"/>
                  </a:lnTo>
                  <a:cubicBezTo>
                    <a:pt x="55880" y="2583240"/>
                    <a:pt x="0" y="2527360"/>
                    <a:pt x="0" y="2458780"/>
                  </a:cubicBezTo>
                  <a:lnTo>
                    <a:pt x="0" y="124460"/>
                  </a:lnTo>
                  <a:cubicBezTo>
                    <a:pt x="0" y="55880"/>
                    <a:pt x="55880" y="0"/>
                    <a:pt x="124460" y="0"/>
                  </a:cubicBezTo>
                  <a:lnTo>
                    <a:pt x="10881431" y="0"/>
                  </a:lnTo>
                  <a:cubicBezTo>
                    <a:pt x="10950011" y="0"/>
                    <a:pt x="11005892" y="55880"/>
                    <a:pt x="11005892" y="124460"/>
                  </a:cubicBezTo>
                  <a:lnTo>
                    <a:pt x="11005892" y="2458780"/>
                  </a:lnTo>
                  <a:cubicBezTo>
                    <a:pt x="11005892" y="2527360"/>
                    <a:pt x="10950011" y="2583240"/>
                    <a:pt x="10881431" y="2583240"/>
                  </a:cubicBezTo>
                  <a:close/>
                </a:path>
              </a:pathLst>
            </a:custGeom>
            <a:solidFill>
              <a:srgbClr val="37C9EF"/>
            </a:solidFill>
          </p:spPr>
        </p:sp>
      </p:grpSp>
      <p:grpSp>
        <p:nvGrpSpPr>
          <p:cNvPr id="42" name="Group 42"/>
          <p:cNvGrpSpPr/>
          <p:nvPr/>
        </p:nvGrpSpPr>
        <p:grpSpPr>
          <a:xfrm>
            <a:off x="12860890" y="6251744"/>
            <a:ext cx="3751892" cy="880623"/>
            <a:chOff x="0" y="0"/>
            <a:chExt cx="11005891" cy="2583240"/>
          </a:xfrm>
        </p:grpSpPr>
        <p:sp>
          <p:nvSpPr>
            <p:cNvPr id="43" name="Freeform 43"/>
            <p:cNvSpPr/>
            <p:nvPr/>
          </p:nvSpPr>
          <p:spPr>
            <a:xfrm>
              <a:off x="0" y="0"/>
              <a:ext cx="11005892" cy="2583240"/>
            </a:xfrm>
            <a:custGeom>
              <a:avLst/>
              <a:gdLst/>
              <a:ahLst/>
              <a:cxnLst/>
              <a:rect l="l" t="t" r="r" b="b"/>
              <a:pathLst>
                <a:path w="11005892" h="2583240">
                  <a:moveTo>
                    <a:pt x="10881431" y="2583240"/>
                  </a:moveTo>
                  <a:lnTo>
                    <a:pt x="124460" y="2583240"/>
                  </a:lnTo>
                  <a:cubicBezTo>
                    <a:pt x="55880" y="2583240"/>
                    <a:pt x="0" y="2527360"/>
                    <a:pt x="0" y="2458780"/>
                  </a:cubicBezTo>
                  <a:lnTo>
                    <a:pt x="0" y="124460"/>
                  </a:lnTo>
                  <a:cubicBezTo>
                    <a:pt x="0" y="55880"/>
                    <a:pt x="55880" y="0"/>
                    <a:pt x="124460" y="0"/>
                  </a:cubicBezTo>
                  <a:lnTo>
                    <a:pt x="10881431" y="0"/>
                  </a:lnTo>
                  <a:cubicBezTo>
                    <a:pt x="10950011" y="0"/>
                    <a:pt x="11005892" y="55880"/>
                    <a:pt x="11005892" y="124460"/>
                  </a:cubicBezTo>
                  <a:lnTo>
                    <a:pt x="11005892" y="2458780"/>
                  </a:lnTo>
                  <a:cubicBezTo>
                    <a:pt x="11005892" y="2527360"/>
                    <a:pt x="10950011" y="2583240"/>
                    <a:pt x="10881431" y="2583240"/>
                  </a:cubicBezTo>
                  <a:close/>
                </a:path>
              </a:pathLst>
            </a:custGeom>
            <a:solidFill>
              <a:srgbClr val="2C92D5"/>
            </a:solidFill>
          </p:spPr>
        </p:sp>
      </p:grpSp>
      <p:sp>
        <p:nvSpPr>
          <p:cNvPr id="44" name="TextBox 44"/>
          <p:cNvSpPr txBox="1"/>
          <p:nvPr/>
        </p:nvSpPr>
        <p:spPr>
          <a:xfrm>
            <a:off x="1929644" y="4484840"/>
            <a:ext cx="3544309" cy="934899"/>
          </a:xfrm>
          <a:prstGeom prst="rect">
            <a:avLst/>
          </a:prstGeom>
        </p:spPr>
        <p:txBody>
          <a:bodyPr lIns="0" tIns="0" rIns="0" bIns="0" rtlCol="0" anchor="t">
            <a:spAutoFit/>
          </a:bodyPr>
          <a:lstStyle/>
          <a:p>
            <a:pPr algn="ctr">
              <a:lnSpc>
                <a:spcPts val="2467"/>
              </a:lnSpc>
              <a:spcBef>
                <a:spcPct val="0"/>
              </a:spcBef>
            </a:pPr>
            <a:r>
              <a:rPr lang="en-US" sz="1897" spc="56">
                <a:solidFill>
                  <a:srgbClr val="000000"/>
                </a:solidFill>
                <a:latin typeface="Montserrat Medium"/>
              </a:rPr>
              <a:t> AUTORISATION ET SURVEILLANCE DES ACTEURS DU MARCHÉ</a:t>
            </a:r>
          </a:p>
        </p:txBody>
      </p:sp>
      <p:sp>
        <p:nvSpPr>
          <p:cNvPr id="45" name="TextBox 45"/>
          <p:cNvSpPr txBox="1"/>
          <p:nvPr/>
        </p:nvSpPr>
        <p:spPr>
          <a:xfrm>
            <a:off x="1365730" y="6267308"/>
            <a:ext cx="3984398" cy="624149"/>
          </a:xfrm>
          <a:prstGeom prst="rect">
            <a:avLst/>
          </a:prstGeom>
        </p:spPr>
        <p:txBody>
          <a:bodyPr lIns="0" tIns="0" rIns="0" bIns="0" rtlCol="0" anchor="t">
            <a:spAutoFit/>
          </a:bodyPr>
          <a:lstStyle/>
          <a:p>
            <a:pPr algn="ctr">
              <a:lnSpc>
                <a:spcPts val="2477"/>
              </a:lnSpc>
              <a:spcBef>
                <a:spcPct val="0"/>
              </a:spcBef>
            </a:pPr>
            <a:r>
              <a:rPr lang="en-US" sz="1905" spc="57">
                <a:solidFill>
                  <a:srgbClr val="000000"/>
                </a:solidFill>
                <a:latin typeface="Montserrat Medium"/>
              </a:rPr>
              <a:t>TRANSPARENCE DES TRANSACTIONS </a:t>
            </a:r>
          </a:p>
        </p:txBody>
      </p:sp>
      <p:sp>
        <p:nvSpPr>
          <p:cNvPr id="46" name="TextBox 46"/>
          <p:cNvSpPr txBox="1"/>
          <p:nvPr/>
        </p:nvSpPr>
        <p:spPr>
          <a:xfrm>
            <a:off x="1675218" y="7778372"/>
            <a:ext cx="3184219" cy="836958"/>
          </a:xfrm>
          <a:prstGeom prst="rect">
            <a:avLst/>
          </a:prstGeom>
        </p:spPr>
        <p:txBody>
          <a:bodyPr lIns="0" tIns="0" rIns="0" bIns="0" rtlCol="0" anchor="t">
            <a:spAutoFit/>
          </a:bodyPr>
          <a:lstStyle/>
          <a:p>
            <a:pPr algn="ctr">
              <a:lnSpc>
                <a:spcPts val="3309"/>
              </a:lnSpc>
              <a:spcBef>
                <a:spcPct val="0"/>
              </a:spcBef>
            </a:pPr>
            <a:r>
              <a:rPr lang="en-US" sz="2546" spc="76">
                <a:solidFill>
                  <a:srgbClr val="000000"/>
                </a:solidFill>
                <a:latin typeface="Montserrat Medium"/>
              </a:rPr>
              <a:t> RÉGLES DE CONDUITE</a:t>
            </a:r>
          </a:p>
        </p:txBody>
      </p:sp>
      <p:sp>
        <p:nvSpPr>
          <p:cNvPr id="47" name="TextBox 47"/>
          <p:cNvSpPr txBox="1"/>
          <p:nvPr/>
        </p:nvSpPr>
        <p:spPr>
          <a:xfrm>
            <a:off x="12860890" y="2781690"/>
            <a:ext cx="3751892" cy="692187"/>
          </a:xfrm>
          <a:prstGeom prst="rect">
            <a:avLst/>
          </a:prstGeom>
        </p:spPr>
        <p:txBody>
          <a:bodyPr lIns="0" tIns="0" rIns="0" bIns="0" rtlCol="0" anchor="t">
            <a:spAutoFit/>
          </a:bodyPr>
          <a:lstStyle/>
          <a:p>
            <a:pPr algn="ctr">
              <a:lnSpc>
                <a:spcPts val="2756"/>
              </a:lnSpc>
              <a:spcBef>
                <a:spcPct val="0"/>
              </a:spcBef>
            </a:pPr>
            <a:r>
              <a:rPr lang="en-US" sz="2120" spc="63">
                <a:solidFill>
                  <a:srgbClr val="000000"/>
                </a:solidFill>
                <a:latin typeface="Montserrat Medium"/>
              </a:rPr>
              <a:t>NORMES COMPTABLES ET DE REPORTING</a:t>
            </a:r>
          </a:p>
        </p:txBody>
      </p:sp>
      <p:sp>
        <p:nvSpPr>
          <p:cNvPr id="48" name="TextBox 48"/>
          <p:cNvSpPr txBox="1"/>
          <p:nvPr/>
        </p:nvSpPr>
        <p:spPr>
          <a:xfrm>
            <a:off x="13018476" y="4617776"/>
            <a:ext cx="3594305" cy="414768"/>
          </a:xfrm>
          <a:prstGeom prst="rect">
            <a:avLst/>
          </a:prstGeom>
        </p:spPr>
        <p:txBody>
          <a:bodyPr lIns="0" tIns="0" rIns="0" bIns="0" rtlCol="0" anchor="t">
            <a:spAutoFit/>
          </a:bodyPr>
          <a:lstStyle/>
          <a:p>
            <a:pPr algn="ctr">
              <a:lnSpc>
                <a:spcPts val="3375"/>
              </a:lnSpc>
              <a:spcBef>
                <a:spcPct val="0"/>
              </a:spcBef>
            </a:pPr>
            <a:r>
              <a:rPr lang="en-US" sz="2596" spc="77">
                <a:solidFill>
                  <a:srgbClr val="000000"/>
                </a:solidFill>
                <a:latin typeface="Montserrat Medium"/>
              </a:rPr>
              <a:t>LIMITES DE RISQUE</a:t>
            </a:r>
          </a:p>
        </p:txBody>
      </p:sp>
      <p:sp>
        <p:nvSpPr>
          <p:cNvPr id="49" name="TextBox 49"/>
          <p:cNvSpPr txBox="1"/>
          <p:nvPr/>
        </p:nvSpPr>
        <p:spPr>
          <a:xfrm>
            <a:off x="12860890" y="6234389"/>
            <a:ext cx="3476863" cy="749884"/>
          </a:xfrm>
          <a:prstGeom prst="rect">
            <a:avLst/>
          </a:prstGeom>
        </p:spPr>
        <p:txBody>
          <a:bodyPr lIns="0" tIns="0" rIns="0" bIns="0" rtlCol="0" anchor="t">
            <a:spAutoFit/>
          </a:bodyPr>
          <a:lstStyle/>
          <a:p>
            <a:pPr algn="ctr">
              <a:lnSpc>
                <a:spcPts val="2992"/>
              </a:lnSpc>
              <a:spcBef>
                <a:spcPct val="0"/>
              </a:spcBef>
            </a:pPr>
            <a:r>
              <a:rPr lang="en-US" sz="2301" spc="69">
                <a:solidFill>
                  <a:srgbClr val="000000"/>
                </a:solidFill>
                <a:latin typeface="Montserrat Medium"/>
              </a:rPr>
              <a:t> PROTECTION DES INVESTISSEURS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2542571" y="7776595"/>
            <a:ext cx="11731858" cy="6046795"/>
          </a:xfrm>
          <a:custGeom>
            <a:avLst/>
            <a:gdLst/>
            <a:ahLst/>
            <a:cxnLst/>
            <a:rect l="l" t="t" r="r" b="b"/>
            <a:pathLst>
              <a:path w="11731858" h="6046795">
                <a:moveTo>
                  <a:pt x="0" y="6046795"/>
                </a:moveTo>
                <a:lnTo>
                  <a:pt x="11731858" y="6046795"/>
                </a:lnTo>
                <a:lnTo>
                  <a:pt x="11731858" y="0"/>
                </a:lnTo>
                <a:lnTo>
                  <a:pt x="0" y="0"/>
                </a:lnTo>
                <a:lnTo>
                  <a:pt x="0" y="604679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4080633" y="-279805"/>
            <a:ext cx="7520469" cy="5245527"/>
          </a:xfrm>
          <a:custGeom>
            <a:avLst/>
            <a:gdLst/>
            <a:ahLst/>
            <a:cxnLst/>
            <a:rect l="l" t="t" r="r" b="b"/>
            <a:pathLst>
              <a:path w="7520469" h="5245527">
                <a:moveTo>
                  <a:pt x="0" y="5245528"/>
                </a:moveTo>
                <a:lnTo>
                  <a:pt x="7520469" y="5245528"/>
                </a:lnTo>
                <a:lnTo>
                  <a:pt x="7520469" y="0"/>
                </a:lnTo>
                <a:lnTo>
                  <a:pt x="0" y="0"/>
                </a:lnTo>
                <a:lnTo>
                  <a:pt x="0" y="5245528"/>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33450" y="691923"/>
            <a:ext cx="3116359" cy="2902109"/>
          </a:xfrm>
          <a:custGeom>
            <a:avLst/>
            <a:gdLst/>
            <a:ahLst/>
            <a:cxnLst/>
            <a:rect l="l" t="t" r="r" b="b"/>
            <a:pathLst>
              <a:path w="3116359" h="2902109">
                <a:moveTo>
                  <a:pt x="0" y="0"/>
                </a:moveTo>
                <a:lnTo>
                  <a:pt x="3116359" y="0"/>
                </a:lnTo>
                <a:lnTo>
                  <a:pt x="3116359" y="2902109"/>
                </a:lnTo>
                <a:lnTo>
                  <a:pt x="0" y="2902109"/>
                </a:lnTo>
                <a:lnTo>
                  <a:pt x="0" y="0"/>
                </a:lnTo>
                <a:close/>
              </a:path>
            </a:pathLst>
          </a:custGeom>
          <a:blipFill>
            <a:blip r:embed="rId6"/>
            <a:stretch>
              <a:fillRect/>
            </a:stretch>
          </a:blipFill>
        </p:spPr>
      </p:sp>
      <p:sp>
        <p:nvSpPr>
          <p:cNvPr id="5" name="TextBox 5"/>
          <p:cNvSpPr txBox="1"/>
          <p:nvPr/>
        </p:nvSpPr>
        <p:spPr>
          <a:xfrm>
            <a:off x="5414729" y="458560"/>
            <a:ext cx="10377929" cy="2745125"/>
          </a:xfrm>
          <a:prstGeom prst="rect">
            <a:avLst/>
          </a:prstGeom>
        </p:spPr>
        <p:txBody>
          <a:bodyPr lIns="0" tIns="0" rIns="0" bIns="0" rtlCol="0" anchor="t">
            <a:spAutoFit/>
          </a:bodyPr>
          <a:lstStyle/>
          <a:p>
            <a:pPr>
              <a:lnSpc>
                <a:spcPts val="7020"/>
              </a:lnSpc>
            </a:pPr>
            <a:r>
              <a:rPr lang="en-US" sz="7800" spc="78">
                <a:solidFill>
                  <a:srgbClr val="6B66C5"/>
                </a:solidFill>
                <a:latin typeface="Bebas Neue Cyrillic"/>
              </a:rPr>
              <a:t>Voici quelques principes de réglamation des instruments financiers </a:t>
            </a:r>
          </a:p>
        </p:txBody>
      </p:sp>
      <p:sp>
        <p:nvSpPr>
          <p:cNvPr id="6" name="TextBox 6"/>
          <p:cNvSpPr txBox="1"/>
          <p:nvPr/>
        </p:nvSpPr>
        <p:spPr>
          <a:xfrm>
            <a:off x="4395466" y="4119260"/>
            <a:ext cx="12863834" cy="1595430"/>
          </a:xfrm>
          <a:prstGeom prst="rect">
            <a:avLst/>
          </a:prstGeom>
        </p:spPr>
        <p:txBody>
          <a:bodyPr lIns="0" tIns="0" rIns="0" bIns="0" rtlCol="0" anchor="t">
            <a:spAutoFit/>
          </a:bodyPr>
          <a:lstStyle/>
          <a:p>
            <a:pPr>
              <a:lnSpc>
                <a:spcPts val="3155"/>
              </a:lnSpc>
            </a:pPr>
            <a:r>
              <a:rPr lang="en-US" sz="2629" spc="78" dirty="0">
                <a:solidFill>
                  <a:srgbClr val="6B66C5"/>
                </a:solidFill>
                <a:latin typeface="Montserrat"/>
              </a:rPr>
              <a:t>Les courtiers, les </a:t>
            </a:r>
            <a:r>
              <a:rPr lang="en-US" sz="2629" spc="78" dirty="0" err="1">
                <a:solidFill>
                  <a:srgbClr val="6B66C5"/>
                </a:solidFill>
                <a:latin typeface="Montserrat"/>
              </a:rPr>
              <a:t>banques</a:t>
            </a:r>
            <a:r>
              <a:rPr lang="en-US" sz="2629" spc="78" dirty="0">
                <a:solidFill>
                  <a:srgbClr val="6B66C5"/>
                </a:solidFill>
                <a:latin typeface="Montserrat"/>
              </a:rPr>
              <a:t> </a:t>
            </a:r>
            <a:r>
              <a:rPr lang="en-US" sz="2629" spc="78" dirty="0" err="1">
                <a:solidFill>
                  <a:srgbClr val="6B66C5"/>
                </a:solidFill>
                <a:latin typeface="Montserrat"/>
              </a:rPr>
              <a:t>d’investissement</a:t>
            </a:r>
            <a:r>
              <a:rPr lang="en-US" sz="2629" spc="78" dirty="0">
                <a:solidFill>
                  <a:srgbClr val="6B66C5"/>
                </a:solidFill>
                <a:latin typeface="Montserrat"/>
              </a:rPr>
              <a:t>, les fonds </a:t>
            </a:r>
            <a:r>
              <a:rPr lang="en-US" sz="2629" spc="78" dirty="0" err="1">
                <a:solidFill>
                  <a:srgbClr val="6B66C5"/>
                </a:solidFill>
                <a:latin typeface="Montserrat"/>
              </a:rPr>
              <a:t>d’investissement</a:t>
            </a:r>
            <a:r>
              <a:rPr lang="en-US" sz="2629" spc="78" dirty="0">
                <a:solidFill>
                  <a:srgbClr val="6B66C5"/>
                </a:solidFill>
                <a:latin typeface="Montserrat"/>
              </a:rPr>
              <a:t> et </a:t>
            </a:r>
            <a:r>
              <a:rPr lang="en-US" sz="2629" spc="78" dirty="0" err="1">
                <a:solidFill>
                  <a:srgbClr val="6B66C5"/>
                </a:solidFill>
                <a:latin typeface="Montserrat"/>
              </a:rPr>
              <a:t>autres</a:t>
            </a:r>
            <a:r>
              <a:rPr lang="en-US" sz="2629" spc="78" dirty="0">
                <a:solidFill>
                  <a:srgbClr val="6B66C5"/>
                </a:solidFill>
                <a:latin typeface="Montserrat"/>
              </a:rPr>
              <a:t> </a:t>
            </a:r>
            <a:r>
              <a:rPr lang="en-US" sz="2629" spc="78" dirty="0" err="1">
                <a:solidFill>
                  <a:srgbClr val="6B66C5"/>
                </a:solidFill>
                <a:latin typeface="Montserrat"/>
              </a:rPr>
              <a:t>acteurs</a:t>
            </a:r>
            <a:r>
              <a:rPr lang="en-US" sz="2629" spc="78" dirty="0">
                <a:solidFill>
                  <a:srgbClr val="6B66C5"/>
                </a:solidFill>
                <a:latin typeface="Montserrat"/>
              </a:rPr>
              <a:t> du </a:t>
            </a:r>
            <a:r>
              <a:rPr lang="en-US" sz="2629" spc="78" dirty="0" err="1">
                <a:solidFill>
                  <a:srgbClr val="6B66C5"/>
                </a:solidFill>
                <a:latin typeface="Montserrat"/>
              </a:rPr>
              <a:t>marché</a:t>
            </a:r>
            <a:r>
              <a:rPr lang="en-US" sz="2629" spc="78" dirty="0">
                <a:solidFill>
                  <a:srgbClr val="6B66C5"/>
                </a:solidFill>
                <a:latin typeface="Montserrat"/>
              </a:rPr>
              <a:t> financier </a:t>
            </a:r>
            <a:r>
              <a:rPr lang="en-US" sz="2629" spc="78" dirty="0" err="1">
                <a:solidFill>
                  <a:srgbClr val="6B66C5"/>
                </a:solidFill>
                <a:latin typeface="Montserrat"/>
              </a:rPr>
              <a:t>doivent</a:t>
            </a:r>
            <a:r>
              <a:rPr lang="en-US" sz="2629" spc="78" dirty="0">
                <a:solidFill>
                  <a:srgbClr val="6B66C5"/>
                </a:solidFill>
                <a:latin typeface="Montserrat"/>
              </a:rPr>
              <a:t> </a:t>
            </a:r>
            <a:r>
              <a:rPr lang="en-US" sz="2629" spc="78" dirty="0" err="1">
                <a:solidFill>
                  <a:srgbClr val="6B66C5"/>
                </a:solidFill>
                <a:latin typeface="Montserrat"/>
              </a:rPr>
              <a:t>obtenir</a:t>
            </a:r>
            <a:r>
              <a:rPr lang="en-US" sz="2629" spc="78" dirty="0">
                <a:solidFill>
                  <a:srgbClr val="6B66C5"/>
                </a:solidFill>
                <a:latin typeface="Montserrat"/>
              </a:rPr>
              <a:t> des </a:t>
            </a:r>
            <a:r>
              <a:rPr lang="en-US" sz="2629" spc="78" dirty="0" err="1">
                <a:solidFill>
                  <a:srgbClr val="6B66C5"/>
                </a:solidFill>
                <a:latin typeface="Montserrat"/>
              </a:rPr>
              <a:t>licences</a:t>
            </a:r>
            <a:r>
              <a:rPr lang="en-US" sz="2629" spc="78" dirty="0">
                <a:solidFill>
                  <a:srgbClr val="6B66C5"/>
                </a:solidFill>
                <a:latin typeface="Montserrat"/>
              </a:rPr>
              <a:t> et </a:t>
            </a:r>
            <a:r>
              <a:rPr lang="en-US" sz="2629" spc="78" dirty="0" err="1">
                <a:solidFill>
                  <a:srgbClr val="6B66C5"/>
                </a:solidFill>
                <a:latin typeface="Montserrat"/>
              </a:rPr>
              <a:t>sont</a:t>
            </a:r>
            <a:r>
              <a:rPr lang="en-US" sz="2629" spc="78" dirty="0">
                <a:solidFill>
                  <a:srgbClr val="6B66C5"/>
                </a:solidFill>
                <a:latin typeface="Montserrat"/>
              </a:rPr>
              <a:t> </a:t>
            </a:r>
            <a:r>
              <a:rPr lang="en-US" sz="2629" spc="78" dirty="0" err="1">
                <a:solidFill>
                  <a:srgbClr val="6B66C5"/>
                </a:solidFill>
                <a:latin typeface="Montserrat"/>
              </a:rPr>
              <a:t>soumis</a:t>
            </a:r>
            <a:r>
              <a:rPr lang="en-US" sz="2629" spc="78" dirty="0">
                <a:solidFill>
                  <a:srgbClr val="6B66C5"/>
                </a:solidFill>
                <a:latin typeface="Montserrat"/>
              </a:rPr>
              <a:t> à </a:t>
            </a:r>
            <a:r>
              <a:rPr lang="en-US" sz="2629" spc="78" dirty="0" err="1">
                <a:solidFill>
                  <a:srgbClr val="6B66C5"/>
                </a:solidFill>
                <a:latin typeface="Montserrat"/>
              </a:rPr>
              <a:t>une</a:t>
            </a:r>
            <a:r>
              <a:rPr lang="en-US" sz="2629" spc="78" dirty="0">
                <a:solidFill>
                  <a:srgbClr val="6B66C5"/>
                </a:solidFill>
                <a:latin typeface="Montserrat"/>
              </a:rPr>
              <a:t> surveillance </a:t>
            </a:r>
            <a:r>
              <a:rPr lang="en-US" sz="2629" spc="78" dirty="0" err="1">
                <a:solidFill>
                  <a:srgbClr val="6B66C5"/>
                </a:solidFill>
                <a:latin typeface="Montserrat"/>
              </a:rPr>
              <a:t>régulière</a:t>
            </a:r>
            <a:r>
              <a:rPr lang="en-US" sz="2629" spc="78" dirty="0">
                <a:solidFill>
                  <a:srgbClr val="6B66C5"/>
                </a:solidFill>
                <a:latin typeface="Montserrat"/>
              </a:rPr>
              <a:t> pour </a:t>
            </a:r>
            <a:r>
              <a:rPr lang="en-US" sz="2629" spc="78" dirty="0" err="1">
                <a:solidFill>
                  <a:srgbClr val="6B66C5"/>
                </a:solidFill>
                <a:latin typeface="Montserrat"/>
              </a:rPr>
              <a:t>s’assurer</a:t>
            </a:r>
            <a:r>
              <a:rPr lang="en-US" sz="2629" spc="78" dirty="0">
                <a:solidFill>
                  <a:srgbClr val="6B66C5"/>
                </a:solidFill>
                <a:latin typeface="Montserrat"/>
              </a:rPr>
              <a:t> </a:t>
            </a:r>
            <a:r>
              <a:rPr lang="en-US" sz="2629" spc="78" dirty="0" err="1">
                <a:solidFill>
                  <a:srgbClr val="6B66C5"/>
                </a:solidFill>
                <a:latin typeface="Montserrat"/>
              </a:rPr>
              <a:t>qu’ils</a:t>
            </a:r>
            <a:r>
              <a:rPr lang="en-US" sz="2629" spc="78" dirty="0">
                <a:solidFill>
                  <a:srgbClr val="6B66C5"/>
                </a:solidFill>
                <a:latin typeface="Montserrat"/>
              </a:rPr>
              <a:t> </a:t>
            </a:r>
            <a:r>
              <a:rPr lang="en-US" sz="2629" spc="78" dirty="0" err="1">
                <a:solidFill>
                  <a:srgbClr val="6B66C5"/>
                </a:solidFill>
                <a:latin typeface="Montserrat"/>
              </a:rPr>
              <a:t>respectent</a:t>
            </a:r>
            <a:r>
              <a:rPr lang="en-US" sz="2629" spc="78" dirty="0">
                <a:solidFill>
                  <a:srgbClr val="6B66C5"/>
                </a:solidFill>
                <a:latin typeface="Montserrat"/>
              </a:rPr>
              <a:t> les </a:t>
            </a:r>
            <a:r>
              <a:rPr lang="en-US" sz="2629" spc="78" dirty="0" err="1">
                <a:solidFill>
                  <a:srgbClr val="6B66C5"/>
                </a:solidFill>
                <a:latin typeface="Montserrat"/>
              </a:rPr>
              <a:t>normes</a:t>
            </a:r>
            <a:r>
              <a:rPr lang="en-US" sz="2629" spc="78" dirty="0">
                <a:solidFill>
                  <a:srgbClr val="6B66C5"/>
                </a:solidFill>
                <a:latin typeface="Montserrat"/>
              </a:rPr>
              <a:t> </a:t>
            </a:r>
            <a:r>
              <a:rPr lang="en-US" sz="2629" spc="78" dirty="0" err="1">
                <a:solidFill>
                  <a:srgbClr val="6B66C5"/>
                </a:solidFill>
                <a:latin typeface="Montserrat"/>
              </a:rPr>
              <a:t>établies</a:t>
            </a:r>
            <a:r>
              <a:rPr lang="en-US" sz="2629" spc="78" dirty="0">
                <a:solidFill>
                  <a:srgbClr val="6B66C5"/>
                </a:solidFill>
                <a:latin typeface="Montserrat"/>
              </a:rPr>
              <a:t>..</a:t>
            </a:r>
          </a:p>
        </p:txBody>
      </p:sp>
      <p:sp>
        <p:nvSpPr>
          <p:cNvPr id="7" name="TextBox 7"/>
          <p:cNvSpPr txBox="1"/>
          <p:nvPr/>
        </p:nvSpPr>
        <p:spPr>
          <a:xfrm>
            <a:off x="3935937" y="6547870"/>
            <a:ext cx="12585997" cy="1228725"/>
          </a:xfrm>
          <a:prstGeom prst="rect">
            <a:avLst/>
          </a:prstGeom>
        </p:spPr>
        <p:txBody>
          <a:bodyPr lIns="0" tIns="0" rIns="0" bIns="0" rtlCol="0" anchor="t">
            <a:spAutoFit/>
          </a:bodyPr>
          <a:lstStyle/>
          <a:p>
            <a:pPr>
              <a:lnSpc>
                <a:spcPts val="3240"/>
              </a:lnSpc>
            </a:pPr>
            <a:r>
              <a:rPr lang="en-US" sz="2700" spc="81">
                <a:solidFill>
                  <a:srgbClr val="6B66C5"/>
                </a:solidFill>
                <a:latin typeface="Montserrat"/>
              </a:rPr>
              <a:t>Les autorités de régulation surveillent les marchés financiers pour détecter les comportements frauduleux, les manipulations de marché et d’autres activités illicites</a:t>
            </a:r>
          </a:p>
        </p:txBody>
      </p:sp>
      <p:sp>
        <p:nvSpPr>
          <p:cNvPr id="8" name="TextBox 8"/>
          <p:cNvSpPr txBox="1"/>
          <p:nvPr/>
        </p:nvSpPr>
        <p:spPr>
          <a:xfrm>
            <a:off x="7172667" y="3048409"/>
            <a:ext cx="6112537" cy="981074"/>
          </a:xfrm>
          <a:prstGeom prst="rect">
            <a:avLst/>
          </a:prstGeom>
        </p:spPr>
        <p:txBody>
          <a:bodyPr lIns="0" tIns="0" rIns="0" bIns="0" rtlCol="0" anchor="t">
            <a:spAutoFit/>
          </a:bodyPr>
          <a:lstStyle/>
          <a:p>
            <a:pPr>
              <a:lnSpc>
                <a:spcPts val="3900"/>
              </a:lnSpc>
            </a:pPr>
            <a:r>
              <a:rPr lang="en-US" sz="3000" spc="90">
                <a:solidFill>
                  <a:srgbClr val="6B66C5"/>
                </a:solidFill>
                <a:latin typeface="Montserrat Medium"/>
              </a:rPr>
              <a:t> SURVEILLANCE DES MARCHÉS FINANCIERS</a:t>
            </a:r>
          </a:p>
        </p:txBody>
      </p:sp>
      <p:sp>
        <p:nvSpPr>
          <p:cNvPr id="9" name="TextBox 9"/>
          <p:cNvSpPr txBox="1"/>
          <p:nvPr/>
        </p:nvSpPr>
        <p:spPr>
          <a:xfrm>
            <a:off x="7259053" y="5695640"/>
            <a:ext cx="7136660" cy="819299"/>
          </a:xfrm>
          <a:prstGeom prst="rect">
            <a:avLst/>
          </a:prstGeom>
        </p:spPr>
        <p:txBody>
          <a:bodyPr lIns="0" tIns="0" rIns="0" bIns="0" rtlCol="0" anchor="t">
            <a:spAutoFit/>
          </a:bodyPr>
          <a:lstStyle/>
          <a:p>
            <a:pPr>
              <a:lnSpc>
                <a:spcPts val="3276"/>
              </a:lnSpc>
            </a:pPr>
            <a:r>
              <a:rPr lang="en-US" sz="2520" spc="75">
                <a:solidFill>
                  <a:srgbClr val="6B66C5"/>
                </a:solidFill>
                <a:latin typeface="Montserrat Medium"/>
              </a:rPr>
              <a:t>AUTORISATION ET SURVEILLANCE DES ACTEURS DU MARCHÉ </a:t>
            </a:r>
          </a:p>
        </p:txBody>
      </p:sp>
      <p:sp>
        <p:nvSpPr>
          <p:cNvPr id="10" name="Freeform 10"/>
          <p:cNvSpPr/>
          <p:nvPr/>
        </p:nvSpPr>
        <p:spPr>
          <a:xfrm rot="-5400000">
            <a:off x="6194451" y="3149851"/>
            <a:ext cx="654365" cy="654365"/>
          </a:xfrm>
          <a:custGeom>
            <a:avLst/>
            <a:gdLst/>
            <a:ahLst/>
            <a:cxnLst/>
            <a:rect l="l" t="t" r="r" b="b"/>
            <a:pathLst>
              <a:path w="654365" h="654365">
                <a:moveTo>
                  <a:pt x="0" y="0"/>
                </a:moveTo>
                <a:lnTo>
                  <a:pt x="654366" y="0"/>
                </a:lnTo>
                <a:lnTo>
                  <a:pt x="654366" y="654366"/>
                </a:lnTo>
                <a:lnTo>
                  <a:pt x="0" y="6543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5400000">
            <a:off x="6194451" y="5664905"/>
            <a:ext cx="654365" cy="654365"/>
          </a:xfrm>
          <a:custGeom>
            <a:avLst/>
            <a:gdLst/>
            <a:ahLst/>
            <a:cxnLst/>
            <a:rect l="l" t="t" r="r" b="b"/>
            <a:pathLst>
              <a:path w="654365" h="654365">
                <a:moveTo>
                  <a:pt x="0" y="0"/>
                </a:moveTo>
                <a:lnTo>
                  <a:pt x="654366" y="0"/>
                </a:lnTo>
                <a:lnTo>
                  <a:pt x="654366" y="654365"/>
                </a:lnTo>
                <a:lnTo>
                  <a:pt x="0" y="6543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3998948" y="8544806"/>
            <a:ext cx="13209491" cy="1228725"/>
          </a:xfrm>
          <a:prstGeom prst="rect">
            <a:avLst/>
          </a:prstGeom>
        </p:spPr>
        <p:txBody>
          <a:bodyPr lIns="0" tIns="0" rIns="0" bIns="0" rtlCol="0" anchor="t">
            <a:spAutoFit/>
          </a:bodyPr>
          <a:lstStyle/>
          <a:p>
            <a:pPr>
              <a:lnSpc>
                <a:spcPts val="3240"/>
              </a:lnSpc>
            </a:pPr>
            <a:r>
              <a:rPr lang="en-US" sz="2700" spc="81" dirty="0" err="1">
                <a:solidFill>
                  <a:srgbClr val="6B66C5"/>
                </a:solidFill>
                <a:latin typeface="Montserrat"/>
              </a:rPr>
              <a:t>lles</a:t>
            </a:r>
            <a:r>
              <a:rPr lang="en-US" sz="2700" spc="81" dirty="0">
                <a:solidFill>
                  <a:srgbClr val="6B66C5"/>
                </a:solidFill>
                <a:latin typeface="Montserrat"/>
              </a:rPr>
              <a:t> </a:t>
            </a:r>
            <a:r>
              <a:rPr lang="en-US" sz="2700" spc="81" dirty="0" err="1">
                <a:solidFill>
                  <a:srgbClr val="6B66C5"/>
                </a:solidFill>
                <a:latin typeface="Montserrat"/>
              </a:rPr>
              <a:t>régulateurs</a:t>
            </a:r>
            <a:r>
              <a:rPr lang="en-US" sz="2700" spc="81" dirty="0">
                <a:solidFill>
                  <a:srgbClr val="6B66C5"/>
                </a:solidFill>
                <a:latin typeface="Montserrat"/>
              </a:rPr>
              <a:t> exigent </a:t>
            </a:r>
            <a:r>
              <a:rPr lang="en-US" sz="2700" spc="81" dirty="0" err="1">
                <a:solidFill>
                  <a:srgbClr val="6B66C5"/>
                </a:solidFill>
                <a:latin typeface="Montserrat"/>
              </a:rPr>
              <a:t>souvent</a:t>
            </a:r>
            <a:r>
              <a:rPr lang="en-US" sz="2700" spc="81" dirty="0">
                <a:solidFill>
                  <a:srgbClr val="6B66C5"/>
                </a:solidFill>
                <a:latin typeface="Montserrat"/>
              </a:rPr>
              <a:t> </a:t>
            </a:r>
            <a:r>
              <a:rPr lang="en-US" sz="2700" spc="81" dirty="0" err="1">
                <a:solidFill>
                  <a:srgbClr val="6B66C5"/>
                </a:solidFill>
                <a:latin typeface="Montserrat"/>
              </a:rPr>
              <a:t>une</a:t>
            </a:r>
            <a:r>
              <a:rPr lang="en-US" sz="2700" spc="81" dirty="0">
                <a:solidFill>
                  <a:srgbClr val="6B66C5"/>
                </a:solidFill>
                <a:latin typeface="Montserrat"/>
              </a:rPr>
              <a:t> transparence accrue dans les </a:t>
            </a:r>
            <a:r>
              <a:rPr lang="en-US" sz="2700" spc="81" dirty="0" err="1">
                <a:solidFill>
                  <a:srgbClr val="6B66C5"/>
                </a:solidFill>
                <a:latin typeface="Montserrat"/>
              </a:rPr>
              <a:t>transacutions</a:t>
            </a:r>
            <a:r>
              <a:rPr lang="en-US" sz="2700" spc="81" dirty="0">
                <a:solidFill>
                  <a:srgbClr val="6B66C5"/>
                </a:solidFill>
                <a:latin typeface="Montserrat"/>
              </a:rPr>
              <a:t> </a:t>
            </a:r>
            <a:r>
              <a:rPr lang="en-US" sz="2700" spc="81" dirty="0" err="1">
                <a:solidFill>
                  <a:srgbClr val="6B66C5"/>
                </a:solidFill>
                <a:latin typeface="Montserrat"/>
              </a:rPr>
              <a:t>financières</a:t>
            </a:r>
            <a:r>
              <a:rPr lang="en-US" sz="2700" spc="81" dirty="0">
                <a:solidFill>
                  <a:srgbClr val="6B66C5"/>
                </a:solidFill>
                <a:latin typeface="Montserrat"/>
              </a:rPr>
              <a:t> pour </a:t>
            </a:r>
            <a:r>
              <a:rPr lang="en-US" sz="2700" spc="81" dirty="0" err="1">
                <a:solidFill>
                  <a:srgbClr val="6B66C5"/>
                </a:solidFill>
                <a:latin typeface="Montserrat"/>
              </a:rPr>
              <a:t>garantir</a:t>
            </a:r>
            <a:r>
              <a:rPr lang="en-US" sz="2700" spc="81" dirty="0">
                <a:solidFill>
                  <a:srgbClr val="6B66C5"/>
                </a:solidFill>
                <a:latin typeface="Montserrat"/>
              </a:rPr>
              <a:t> que les </a:t>
            </a:r>
            <a:r>
              <a:rPr lang="en-US" sz="2700" spc="81" dirty="0" err="1">
                <a:solidFill>
                  <a:srgbClr val="6B66C5"/>
                </a:solidFill>
                <a:latin typeface="Montserrat"/>
              </a:rPr>
              <a:t>investisseurs</a:t>
            </a:r>
            <a:r>
              <a:rPr lang="en-US" sz="2700" spc="81" dirty="0">
                <a:solidFill>
                  <a:srgbClr val="6B66C5"/>
                </a:solidFill>
                <a:latin typeface="Montserrat"/>
              </a:rPr>
              <a:t> </a:t>
            </a:r>
            <a:r>
              <a:rPr lang="en-US" sz="2700" spc="81" dirty="0" err="1">
                <a:solidFill>
                  <a:srgbClr val="6B66C5"/>
                </a:solidFill>
                <a:latin typeface="Montserrat"/>
              </a:rPr>
              <a:t>disposent</a:t>
            </a:r>
            <a:r>
              <a:rPr lang="en-US" sz="2700" spc="81" dirty="0">
                <a:solidFill>
                  <a:srgbClr val="6B66C5"/>
                </a:solidFill>
                <a:latin typeface="Montserrat"/>
              </a:rPr>
              <a:t> des </a:t>
            </a:r>
            <a:r>
              <a:rPr lang="en-US" sz="2700" spc="81" dirty="0" err="1">
                <a:solidFill>
                  <a:srgbClr val="6B66C5"/>
                </a:solidFill>
                <a:latin typeface="Montserrat"/>
              </a:rPr>
              <a:t>informations</a:t>
            </a:r>
            <a:r>
              <a:rPr lang="en-US" sz="2700" spc="81" dirty="0">
                <a:solidFill>
                  <a:srgbClr val="6B66C5"/>
                </a:solidFill>
                <a:latin typeface="Montserrat"/>
              </a:rPr>
              <a:t> </a:t>
            </a:r>
            <a:r>
              <a:rPr lang="en-US" sz="2700" spc="81" dirty="0" err="1">
                <a:solidFill>
                  <a:srgbClr val="6B66C5"/>
                </a:solidFill>
                <a:latin typeface="Montserrat"/>
              </a:rPr>
              <a:t>nécessaires</a:t>
            </a:r>
            <a:r>
              <a:rPr lang="en-US" sz="2700" spc="81" dirty="0">
                <a:solidFill>
                  <a:srgbClr val="6B66C5"/>
                </a:solidFill>
                <a:latin typeface="Montserrat"/>
              </a:rPr>
              <a:t> pour prendre des </a:t>
            </a:r>
            <a:r>
              <a:rPr lang="en-US" sz="2700" spc="81" dirty="0" err="1">
                <a:solidFill>
                  <a:srgbClr val="6B66C5"/>
                </a:solidFill>
                <a:latin typeface="Montserrat"/>
              </a:rPr>
              <a:t>décisions</a:t>
            </a:r>
            <a:r>
              <a:rPr lang="en-US" sz="2700" spc="81" dirty="0">
                <a:solidFill>
                  <a:srgbClr val="6B66C5"/>
                </a:solidFill>
                <a:latin typeface="Montserrat"/>
              </a:rPr>
              <a:t> </a:t>
            </a:r>
            <a:r>
              <a:rPr lang="en-US" sz="2700" spc="81" dirty="0" err="1">
                <a:solidFill>
                  <a:srgbClr val="6B66C5"/>
                </a:solidFill>
                <a:latin typeface="Montserrat"/>
              </a:rPr>
              <a:t>éclairées</a:t>
            </a:r>
            <a:endParaRPr lang="en-US" sz="2700" spc="81" dirty="0">
              <a:solidFill>
                <a:srgbClr val="6B66C5"/>
              </a:solidFill>
              <a:latin typeface="Montserrat"/>
            </a:endParaRPr>
          </a:p>
        </p:txBody>
      </p:sp>
      <p:sp>
        <p:nvSpPr>
          <p:cNvPr id="13" name="TextBox 13"/>
          <p:cNvSpPr txBox="1"/>
          <p:nvPr/>
        </p:nvSpPr>
        <p:spPr>
          <a:xfrm>
            <a:off x="7172667" y="7842681"/>
            <a:ext cx="7559646" cy="476858"/>
          </a:xfrm>
          <a:prstGeom prst="rect">
            <a:avLst/>
          </a:prstGeom>
        </p:spPr>
        <p:txBody>
          <a:bodyPr lIns="0" tIns="0" rIns="0" bIns="0" rtlCol="0" anchor="t">
            <a:spAutoFit/>
          </a:bodyPr>
          <a:lstStyle/>
          <a:p>
            <a:pPr>
              <a:lnSpc>
                <a:spcPts val="3824"/>
              </a:lnSpc>
            </a:pPr>
            <a:r>
              <a:rPr lang="en-US" sz="2941" spc="88">
                <a:solidFill>
                  <a:srgbClr val="6B66C5"/>
                </a:solidFill>
                <a:latin typeface="Montserrat Medium"/>
              </a:rPr>
              <a:t>TRANSPARENCE DES TRANSACTIONS </a:t>
            </a:r>
          </a:p>
        </p:txBody>
      </p:sp>
      <p:sp>
        <p:nvSpPr>
          <p:cNvPr id="14" name="Freeform 14"/>
          <p:cNvSpPr/>
          <p:nvPr/>
        </p:nvSpPr>
        <p:spPr>
          <a:xfrm rot="-5400000">
            <a:off x="6194451" y="7833518"/>
            <a:ext cx="654365" cy="654365"/>
          </a:xfrm>
          <a:custGeom>
            <a:avLst/>
            <a:gdLst/>
            <a:ahLst/>
            <a:cxnLst/>
            <a:rect l="l" t="t" r="r" b="b"/>
            <a:pathLst>
              <a:path w="654365" h="654365">
                <a:moveTo>
                  <a:pt x="0" y="0"/>
                </a:moveTo>
                <a:lnTo>
                  <a:pt x="654366" y="0"/>
                </a:lnTo>
                <a:lnTo>
                  <a:pt x="654366" y="654365"/>
                </a:lnTo>
                <a:lnTo>
                  <a:pt x="0" y="6543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2542571" y="7776595"/>
            <a:ext cx="11731858" cy="6046795"/>
          </a:xfrm>
          <a:custGeom>
            <a:avLst/>
            <a:gdLst/>
            <a:ahLst/>
            <a:cxnLst/>
            <a:rect l="l" t="t" r="r" b="b"/>
            <a:pathLst>
              <a:path w="11731858" h="6046795">
                <a:moveTo>
                  <a:pt x="0" y="6046795"/>
                </a:moveTo>
                <a:lnTo>
                  <a:pt x="11731858" y="6046795"/>
                </a:lnTo>
                <a:lnTo>
                  <a:pt x="11731858" y="0"/>
                </a:lnTo>
                <a:lnTo>
                  <a:pt x="0" y="0"/>
                </a:lnTo>
                <a:lnTo>
                  <a:pt x="0" y="604679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4080633" y="-279805"/>
            <a:ext cx="7520469" cy="5245527"/>
          </a:xfrm>
          <a:custGeom>
            <a:avLst/>
            <a:gdLst/>
            <a:ahLst/>
            <a:cxnLst/>
            <a:rect l="l" t="t" r="r" b="b"/>
            <a:pathLst>
              <a:path w="7520469" h="5245527">
                <a:moveTo>
                  <a:pt x="0" y="5245528"/>
                </a:moveTo>
                <a:lnTo>
                  <a:pt x="7520469" y="5245528"/>
                </a:lnTo>
                <a:lnTo>
                  <a:pt x="7520469" y="0"/>
                </a:lnTo>
                <a:lnTo>
                  <a:pt x="0" y="0"/>
                </a:lnTo>
                <a:lnTo>
                  <a:pt x="0" y="5245528"/>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33450" y="691923"/>
            <a:ext cx="3116359" cy="2902109"/>
          </a:xfrm>
          <a:custGeom>
            <a:avLst/>
            <a:gdLst/>
            <a:ahLst/>
            <a:cxnLst/>
            <a:rect l="l" t="t" r="r" b="b"/>
            <a:pathLst>
              <a:path w="3116359" h="2902109">
                <a:moveTo>
                  <a:pt x="0" y="0"/>
                </a:moveTo>
                <a:lnTo>
                  <a:pt x="3116359" y="0"/>
                </a:lnTo>
                <a:lnTo>
                  <a:pt x="3116359" y="2902109"/>
                </a:lnTo>
                <a:lnTo>
                  <a:pt x="0" y="2902109"/>
                </a:lnTo>
                <a:lnTo>
                  <a:pt x="0" y="0"/>
                </a:lnTo>
                <a:close/>
              </a:path>
            </a:pathLst>
          </a:custGeom>
          <a:blipFill>
            <a:blip r:embed="rId6"/>
            <a:stretch>
              <a:fillRect/>
            </a:stretch>
          </a:blipFill>
        </p:spPr>
      </p:sp>
      <p:sp>
        <p:nvSpPr>
          <p:cNvPr id="5" name="TextBox 5"/>
          <p:cNvSpPr txBox="1"/>
          <p:nvPr/>
        </p:nvSpPr>
        <p:spPr>
          <a:xfrm>
            <a:off x="4395466" y="4119260"/>
            <a:ext cx="12863834" cy="1196573"/>
          </a:xfrm>
          <a:prstGeom prst="rect">
            <a:avLst/>
          </a:prstGeom>
        </p:spPr>
        <p:txBody>
          <a:bodyPr lIns="0" tIns="0" rIns="0" bIns="0" rtlCol="0" anchor="t">
            <a:spAutoFit/>
          </a:bodyPr>
          <a:lstStyle/>
          <a:p>
            <a:pPr>
              <a:lnSpc>
                <a:spcPts val="3155"/>
              </a:lnSpc>
            </a:pPr>
            <a:r>
              <a:rPr lang="en-US" sz="2629" spc="78">
                <a:solidFill>
                  <a:srgbClr val="6B66C5"/>
                </a:solidFill>
                <a:latin typeface="Montserrat"/>
              </a:rPr>
              <a:t>Les régulateurs établissent des régles de conduite pour les acteurs du marché financier, notamment en matière de gestion des risques, de divulgation d’informations et de protection des intéréts des clients</a:t>
            </a:r>
          </a:p>
        </p:txBody>
      </p:sp>
      <p:sp>
        <p:nvSpPr>
          <p:cNvPr id="6" name="TextBox 6"/>
          <p:cNvSpPr txBox="1"/>
          <p:nvPr/>
        </p:nvSpPr>
        <p:spPr>
          <a:xfrm>
            <a:off x="3935937" y="6547870"/>
            <a:ext cx="12585997" cy="1228725"/>
          </a:xfrm>
          <a:prstGeom prst="rect">
            <a:avLst/>
          </a:prstGeom>
        </p:spPr>
        <p:txBody>
          <a:bodyPr lIns="0" tIns="0" rIns="0" bIns="0" rtlCol="0" anchor="t">
            <a:spAutoFit/>
          </a:bodyPr>
          <a:lstStyle/>
          <a:p>
            <a:pPr>
              <a:lnSpc>
                <a:spcPts val="3240"/>
              </a:lnSpc>
            </a:pPr>
            <a:r>
              <a:rPr lang="en-US" sz="2700" spc="81">
                <a:solidFill>
                  <a:srgbClr val="6B66C5"/>
                </a:solidFill>
                <a:latin typeface="Montserrat"/>
              </a:rPr>
              <a:t>Les régulateurs établissent des normes comptables et de reporting pour garantir que les informations financières publiées par les entreprises sont fiables et comparables.</a:t>
            </a:r>
          </a:p>
        </p:txBody>
      </p:sp>
      <p:sp>
        <p:nvSpPr>
          <p:cNvPr id="7" name="TextBox 7"/>
          <p:cNvSpPr txBox="1"/>
          <p:nvPr/>
        </p:nvSpPr>
        <p:spPr>
          <a:xfrm>
            <a:off x="7172667" y="3219859"/>
            <a:ext cx="6112537" cy="485774"/>
          </a:xfrm>
          <a:prstGeom prst="rect">
            <a:avLst/>
          </a:prstGeom>
        </p:spPr>
        <p:txBody>
          <a:bodyPr lIns="0" tIns="0" rIns="0" bIns="0" rtlCol="0" anchor="t">
            <a:spAutoFit/>
          </a:bodyPr>
          <a:lstStyle/>
          <a:p>
            <a:pPr>
              <a:lnSpc>
                <a:spcPts val="3900"/>
              </a:lnSpc>
            </a:pPr>
            <a:r>
              <a:rPr lang="en-US" sz="3000" spc="90">
                <a:solidFill>
                  <a:srgbClr val="6B66C5"/>
                </a:solidFill>
                <a:latin typeface="Montserrat Medium"/>
              </a:rPr>
              <a:t>RÉGLES DE CONDUITE </a:t>
            </a:r>
          </a:p>
        </p:txBody>
      </p:sp>
      <p:sp>
        <p:nvSpPr>
          <p:cNvPr id="8" name="TextBox 8"/>
          <p:cNvSpPr txBox="1"/>
          <p:nvPr/>
        </p:nvSpPr>
        <p:spPr>
          <a:xfrm>
            <a:off x="7259053" y="5695640"/>
            <a:ext cx="7136660" cy="819299"/>
          </a:xfrm>
          <a:prstGeom prst="rect">
            <a:avLst/>
          </a:prstGeom>
        </p:spPr>
        <p:txBody>
          <a:bodyPr lIns="0" tIns="0" rIns="0" bIns="0" rtlCol="0" anchor="t">
            <a:spAutoFit/>
          </a:bodyPr>
          <a:lstStyle/>
          <a:p>
            <a:pPr>
              <a:lnSpc>
                <a:spcPts val="3276"/>
              </a:lnSpc>
            </a:pPr>
            <a:r>
              <a:rPr lang="en-US" sz="2520" spc="75">
                <a:solidFill>
                  <a:srgbClr val="6B66C5"/>
                </a:solidFill>
                <a:latin typeface="Montserrat Medium"/>
              </a:rPr>
              <a:t> Normes comptables et de reporting  </a:t>
            </a:r>
          </a:p>
        </p:txBody>
      </p:sp>
      <p:sp>
        <p:nvSpPr>
          <p:cNvPr id="9" name="Freeform 9"/>
          <p:cNvSpPr/>
          <p:nvPr/>
        </p:nvSpPr>
        <p:spPr>
          <a:xfrm rot="-5400000">
            <a:off x="6194451" y="3149851"/>
            <a:ext cx="654365" cy="654365"/>
          </a:xfrm>
          <a:custGeom>
            <a:avLst/>
            <a:gdLst/>
            <a:ahLst/>
            <a:cxnLst/>
            <a:rect l="l" t="t" r="r" b="b"/>
            <a:pathLst>
              <a:path w="654365" h="654365">
                <a:moveTo>
                  <a:pt x="0" y="0"/>
                </a:moveTo>
                <a:lnTo>
                  <a:pt x="654366" y="0"/>
                </a:lnTo>
                <a:lnTo>
                  <a:pt x="654366" y="654366"/>
                </a:lnTo>
                <a:lnTo>
                  <a:pt x="0" y="6543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5400000">
            <a:off x="6194451" y="5664905"/>
            <a:ext cx="654365" cy="654365"/>
          </a:xfrm>
          <a:custGeom>
            <a:avLst/>
            <a:gdLst/>
            <a:ahLst/>
            <a:cxnLst/>
            <a:rect l="l" t="t" r="r" b="b"/>
            <a:pathLst>
              <a:path w="654365" h="654365">
                <a:moveTo>
                  <a:pt x="0" y="0"/>
                </a:moveTo>
                <a:lnTo>
                  <a:pt x="654366" y="0"/>
                </a:lnTo>
                <a:lnTo>
                  <a:pt x="654366" y="654365"/>
                </a:lnTo>
                <a:lnTo>
                  <a:pt x="0" y="6543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3998948" y="8544806"/>
            <a:ext cx="13209491" cy="1228725"/>
          </a:xfrm>
          <a:prstGeom prst="rect">
            <a:avLst/>
          </a:prstGeom>
        </p:spPr>
        <p:txBody>
          <a:bodyPr lIns="0" tIns="0" rIns="0" bIns="0" rtlCol="0" anchor="t">
            <a:spAutoFit/>
          </a:bodyPr>
          <a:lstStyle/>
          <a:p>
            <a:pPr>
              <a:lnSpc>
                <a:spcPts val="3240"/>
              </a:lnSpc>
            </a:pPr>
            <a:r>
              <a:rPr lang="en-US" sz="2700" spc="81">
                <a:solidFill>
                  <a:srgbClr val="6B66C5"/>
                </a:solidFill>
                <a:latin typeface="Montserrat"/>
              </a:rPr>
              <a:t>Les régulateurs imposent souvent des limites de risque aux institutions financières pour éviter une prise de risque excessive qui pourrait mettre en péril la stabilité du système financier</a:t>
            </a:r>
          </a:p>
        </p:txBody>
      </p:sp>
      <p:sp>
        <p:nvSpPr>
          <p:cNvPr id="12" name="TextBox 12"/>
          <p:cNvSpPr txBox="1"/>
          <p:nvPr/>
        </p:nvSpPr>
        <p:spPr>
          <a:xfrm>
            <a:off x="7172667" y="7842681"/>
            <a:ext cx="7559646" cy="476858"/>
          </a:xfrm>
          <a:prstGeom prst="rect">
            <a:avLst/>
          </a:prstGeom>
        </p:spPr>
        <p:txBody>
          <a:bodyPr lIns="0" tIns="0" rIns="0" bIns="0" rtlCol="0" anchor="t">
            <a:spAutoFit/>
          </a:bodyPr>
          <a:lstStyle/>
          <a:p>
            <a:pPr>
              <a:lnSpc>
                <a:spcPts val="3824"/>
              </a:lnSpc>
            </a:pPr>
            <a:r>
              <a:rPr lang="en-US" sz="2941" spc="88">
                <a:solidFill>
                  <a:srgbClr val="6B66C5"/>
                </a:solidFill>
                <a:latin typeface="Montserrat Medium"/>
              </a:rPr>
              <a:t> Limites de risque </a:t>
            </a:r>
          </a:p>
        </p:txBody>
      </p:sp>
      <p:sp>
        <p:nvSpPr>
          <p:cNvPr id="13" name="Freeform 13"/>
          <p:cNvSpPr/>
          <p:nvPr/>
        </p:nvSpPr>
        <p:spPr>
          <a:xfrm rot="-5400000">
            <a:off x="6194451" y="7833518"/>
            <a:ext cx="654365" cy="654365"/>
          </a:xfrm>
          <a:custGeom>
            <a:avLst/>
            <a:gdLst/>
            <a:ahLst/>
            <a:cxnLst/>
            <a:rect l="l" t="t" r="r" b="b"/>
            <a:pathLst>
              <a:path w="654365" h="654365">
                <a:moveTo>
                  <a:pt x="0" y="0"/>
                </a:moveTo>
                <a:lnTo>
                  <a:pt x="654366" y="0"/>
                </a:lnTo>
                <a:lnTo>
                  <a:pt x="654366" y="654365"/>
                </a:lnTo>
                <a:lnTo>
                  <a:pt x="0" y="6543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2542571" y="7776595"/>
            <a:ext cx="11731858" cy="6046795"/>
          </a:xfrm>
          <a:custGeom>
            <a:avLst/>
            <a:gdLst/>
            <a:ahLst/>
            <a:cxnLst/>
            <a:rect l="l" t="t" r="r" b="b"/>
            <a:pathLst>
              <a:path w="11731858" h="6046795">
                <a:moveTo>
                  <a:pt x="0" y="6046795"/>
                </a:moveTo>
                <a:lnTo>
                  <a:pt x="11731858" y="6046795"/>
                </a:lnTo>
                <a:lnTo>
                  <a:pt x="11731858" y="0"/>
                </a:lnTo>
                <a:lnTo>
                  <a:pt x="0" y="0"/>
                </a:lnTo>
                <a:lnTo>
                  <a:pt x="0" y="604679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4080633" y="-279805"/>
            <a:ext cx="7520469" cy="5245527"/>
          </a:xfrm>
          <a:custGeom>
            <a:avLst/>
            <a:gdLst/>
            <a:ahLst/>
            <a:cxnLst/>
            <a:rect l="l" t="t" r="r" b="b"/>
            <a:pathLst>
              <a:path w="7520469" h="5245527">
                <a:moveTo>
                  <a:pt x="0" y="5245528"/>
                </a:moveTo>
                <a:lnTo>
                  <a:pt x="7520469" y="5245528"/>
                </a:lnTo>
                <a:lnTo>
                  <a:pt x="7520469" y="0"/>
                </a:lnTo>
                <a:lnTo>
                  <a:pt x="0" y="0"/>
                </a:lnTo>
                <a:lnTo>
                  <a:pt x="0" y="5245528"/>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33450" y="691923"/>
            <a:ext cx="3116359" cy="2902109"/>
          </a:xfrm>
          <a:custGeom>
            <a:avLst/>
            <a:gdLst/>
            <a:ahLst/>
            <a:cxnLst/>
            <a:rect l="l" t="t" r="r" b="b"/>
            <a:pathLst>
              <a:path w="3116359" h="2902109">
                <a:moveTo>
                  <a:pt x="0" y="0"/>
                </a:moveTo>
                <a:lnTo>
                  <a:pt x="3116359" y="0"/>
                </a:lnTo>
                <a:lnTo>
                  <a:pt x="3116359" y="2902109"/>
                </a:lnTo>
                <a:lnTo>
                  <a:pt x="0" y="2902109"/>
                </a:lnTo>
                <a:lnTo>
                  <a:pt x="0" y="0"/>
                </a:lnTo>
                <a:close/>
              </a:path>
            </a:pathLst>
          </a:custGeom>
          <a:blipFill>
            <a:blip r:embed="rId6"/>
            <a:stretch>
              <a:fillRect/>
            </a:stretch>
          </a:blipFill>
        </p:spPr>
      </p:sp>
      <p:sp>
        <p:nvSpPr>
          <p:cNvPr id="5" name="TextBox 5"/>
          <p:cNvSpPr txBox="1"/>
          <p:nvPr/>
        </p:nvSpPr>
        <p:spPr>
          <a:xfrm>
            <a:off x="4395466" y="4119260"/>
            <a:ext cx="12863834" cy="1595430"/>
          </a:xfrm>
          <a:prstGeom prst="rect">
            <a:avLst/>
          </a:prstGeom>
        </p:spPr>
        <p:txBody>
          <a:bodyPr lIns="0" tIns="0" rIns="0" bIns="0" rtlCol="0" anchor="t">
            <a:spAutoFit/>
          </a:bodyPr>
          <a:lstStyle/>
          <a:p>
            <a:pPr>
              <a:lnSpc>
                <a:spcPts val="3155"/>
              </a:lnSpc>
            </a:pPr>
            <a:r>
              <a:rPr lang="en-US" sz="2629" spc="78">
                <a:solidFill>
                  <a:srgbClr val="6B66C5"/>
                </a:solidFill>
                <a:latin typeface="Montserrat"/>
              </a:rPr>
              <a:t>es régulateurs mettent en place des mécanismes de protection des investisseurs, tels que des assurances-dépots et des fonds de garantie, pour atténuer les pertes en cas de défaillance d’une institution financière</a:t>
            </a:r>
          </a:p>
        </p:txBody>
      </p:sp>
      <p:sp>
        <p:nvSpPr>
          <p:cNvPr id="6" name="TextBox 6"/>
          <p:cNvSpPr txBox="1"/>
          <p:nvPr/>
        </p:nvSpPr>
        <p:spPr>
          <a:xfrm>
            <a:off x="7172667" y="2724559"/>
            <a:ext cx="6112537" cy="981074"/>
          </a:xfrm>
          <a:prstGeom prst="rect">
            <a:avLst/>
          </a:prstGeom>
        </p:spPr>
        <p:txBody>
          <a:bodyPr lIns="0" tIns="0" rIns="0" bIns="0" rtlCol="0" anchor="t">
            <a:spAutoFit/>
          </a:bodyPr>
          <a:lstStyle/>
          <a:p>
            <a:pPr>
              <a:lnSpc>
                <a:spcPts val="3900"/>
              </a:lnSpc>
            </a:pPr>
            <a:r>
              <a:rPr lang="en-US" sz="3000" spc="90">
                <a:solidFill>
                  <a:srgbClr val="6B66C5"/>
                </a:solidFill>
                <a:latin typeface="Montserrat Medium"/>
              </a:rPr>
              <a:t>PROTECTION DES INVESTISSEURS </a:t>
            </a:r>
          </a:p>
        </p:txBody>
      </p:sp>
      <p:sp>
        <p:nvSpPr>
          <p:cNvPr id="7" name="Freeform 7"/>
          <p:cNvSpPr/>
          <p:nvPr/>
        </p:nvSpPr>
        <p:spPr>
          <a:xfrm rot="-5400000">
            <a:off x="6194451" y="3149851"/>
            <a:ext cx="654365" cy="654365"/>
          </a:xfrm>
          <a:custGeom>
            <a:avLst/>
            <a:gdLst/>
            <a:ahLst/>
            <a:cxnLst/>
            <a:rect l="l" t="t" r="r" b="b"/>
            <a:pathLst>
              <a:path w="654365" h="654365">
                <a:moveTo>
                  <a:pt x="0" y="0"/>
                </a:moveTo>
                <a:lnTo>
                  <a:pt x="654366" y="0"/>
                </a:lnTo>
                <a:lnTo>
                  <a:pt x="654366" y="654366"/>
                </a:lnTo>
                <a:lnTo>
                  <a:pt x="0" y="6543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492129">
            <a:off x="9448893" y="2386886"/>
            <a:ext cx="13108355" cy="6160927"/>
          </a:xfrm>
          <a:custGeom>
            <a:avLst/>
            <a:gdLst/>
            <a:ahLst/>
            <a:cxnLst/>
            <a:rect l="l" t="t" r="r" b="b"/>
            <a:pathLst>
              <a:path w="13108355" h="6160927">
                <a:moveTo>
                  <a:pt x="0" y="0"/>
                </a:moveTo>
                <a:lnTo>
                  <a:pt x="13108355" y="0"/>
                </a:lnTo>
                <a:lnTo>
                  <a:pt x="13108355" y="6160927"/>
                </a:lnTo>
                <a:lnTo>
                  <a:pt x="0" y="61609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391381" y="-523394"/>
            <a:ext cx="6059512" cy="5352569"/>
          </a:xfrm>
          <a:custGeom>
            <a:avLst/>
            <a:gdLst/>
            <a:ahLst/>
            <a:cxnLst/>
            <a:rect l="l" t="t" r="r" b="b"/>
            <a:pathLst>
              <a:path w="6059512" h="5352569">
                <a:moveTo>
                  <a:pt x="0" y="0"/>
                </a:moveTo>
                <a:lnTo>
                  <a:pt x="6059512" y="0"/>
                </a:lnTo>
                <a:lnTo>
                  <a:pt x="6059512" y="5352569"/>
                </a:lnTo>
                <a:lnTo>
                  <a:pt x="0" y="5352569"/>
                </a:lnTo>
                <a:lnTo>
                  <a:pt x="0" y="0"/>
                </a:lnTo>
                <a:close/>
              </a:path>
            </a:pathLst>
          </a:custGeom>
          <a:blipFill>
            <a:blip r:embed="rId4"/>
            <a:stretch>
              <a:fillRect/>
            </a:stretch>
          </a:blipFill>
        </p:spPr>
      </p:sp>
      <p:sp>
        <p:nvSpPr>
          <p:cNvPr id="4" name="TextBox 4"/>
          <p:cNvSpPr txBox="1"/>
          <p:nvPr/>
        </p:nvSpPr>
        <p:spPr>
          <a:xfrm>
            <a:off x="1482567" y="1838358"/>
            <a:ext cx="10145749" cy="1181038"/>
          </a:xfrm>
          <a:prstGeom prst="rect">
            <a:avLst/>
          </a:prstGeom>
        </p:spPr>
        <p:txBody>
          <a:bodyPr lIns="0" tIns="0" rIns="0" bIns="0" rtlCol="0" anchor="t">
            <a:spAutoFit/>
          </a:bodyPr>
          <a:lstStyle/>
          <a:p>
            <a:pPr>
              <a:lnSpc>
                <a:spcPts val="8550"/>
              </a:lnSpc>
            </a:pPr>
            <a:r>
              <a:rPr lang="en-US" sz="9500" spc="95">
                <a:solidFill>
                  <a:srgbClr val="6B66C5"/>
                </a:solidFill>
                <a:latin typeface="Bebas Neue Cyrillic"/>
              </a:rPr>
              <a:t>plan</a:t>
            </a:r>
          </a:p>
        </p:txBody>
      </p:sp>
      <p:sp>
        <p:nvSpPr>
          <p:cNvPr id="5" name="TextBox 5"/>
          <p:cNvSpPr txBox="1"/>
          <p:nvPr/>
        </p:nvSpPr>
        <p:spPr>
          <a:xfrm>
            <a:off x="2419831" y="3529004"/>
            <a:ext cx="6358840" cy="485741"/>
          </a:xfrm>
          <a:prstGeom prst="rect">
            <a:avLst/>
          </a:prstGeom>
        </p:spPr>
        <p:txBody>
          <a:bodyPr lIns="0" tIns="0" rIns="0" bIns="0" rtlCol="0" anchor="t">
            <a:spAutoFit/>
          </a:bodyPr>
          <a:lstStyle/>
          <a:p>
            <a:pPr>
              <a:lnSpc>
                <a:spcPts val="3900"/>
              </a:lnSpc>
            </a:pPr>
            <a:r>
              <a:rPr lang="en-US" sz="3000" spc="90">
                <a:solidFill>
                  <a:srgbClr val="6B66C5"/>
                </a:solidFill>
                <a:latin typeface="Montserrat Medium"/>
              </a:rPr>
              <a:t>INTRODUCTION</a:t>
            </a:r>
          </a:p>
        </p:txBody>
      </p:sp>
      <p:sp>
        <p:nvSpPr>
          <p:cNvPr id="6" name="Freeform 6"/>
          <p:cNvSpPr/>
          <p:nvPr/>
        </p:nvSpPr>
        <p:spPr>
          <a:xfrm rot="-5400000">
            <a:off x="16932117" y="5059480"/>
            <a:ext cx="654365" cy="654365"/>
          </a:xfrm>
          <a:custGeom>
            <a:avLst/>
            <a:gdLst/>
            <a:ahLst/>
            <a:cxnLst/>
            <a:rect l="l" t="t" r="r" b="b"/>
            <a:pathLst>
              <a:path w="654365" h="654365">
                <a:moveTo>
                  <a:pt x="0" y="0"/>
                </a:moveTo>
                <a:lnTo>
                  <a:pt x="654366" y="0"/>
                </a:lnTo>
                <a:lnTo>
                  <a:pt x="654366" y="654365"/>
                </a:lnTo>
                <a:lnTo>
                  <a:pt x="0" y="6543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482567" y="3449198"/>
            <a:ext cx="673897" cy="673897"/>
          </a:xfrm>
          <a:custGeom>
            <a:avLst/>
            <a:gdLst/>
            <a:ahLst/>
            <a:cxnLst/>
            <a:rect l="l" t="t" r="r" b="b"/>
            <a:pathLst>
              <a:path w="673897" h="673897">
                <a:moveTo>
                  <a:pt x="0" y="0"/>
                </a:moveTo>
                <a:lnTo>
                  <a:pt x="673897" y="0"/>
                </a:lnTo>
                <a:lnTo>
                  <a:pt x="673897" y="673896"/>
                </a:lnTo>
                <a:lnTo>
                  <a:pt x="0" y="6738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419831" y="4631526"/>
            <a:ext cx="10409013" cy="485741"/>
          </a:xfrm>
          <a:prstGeom prst="rect">
            <a:avLst/>
          </a:prstGeom>
        </p:spPr>
        <p:txBody>
          <a:bodyPr lIns="0" tIns="0" rIns="0" bIns="0" rtlCol="0" anchor="t">
            <a:spAutoFit/>
          </a:bodyPr>
          <a:lstStyle/>
          <a:p>
            <a:pPr>
              <a:lnSpc>
                <a:spcPts val="3900"/>
              </a:lnSpc>
            </a:pPr>
            <a:r>
              <a:rPr lang="en-US" sz="3000" spc="90">
                <a:solidFill>
                  <a:srgbClr val="6B66C5"/>
                </a:solidFill>
                <a:latin typeface="Montserrat Medium"/>
              </a:rPr>
              <a:t>CLASSIFICATION DES INSTRUMENTS FINANCIERS</a:t>
            </a:r>
          </a:p>
        </p:txBody>
      </p:sp>
      <p:sp>
        <p:nvSpPr>
          <p:cNvPr id="9" name="Freeform 9"/>
          <p:cNvSpPr/>
          <p:nvPr/>
        </p:nvSpPr>
        <p:spPr>
          <a:xfrm>
            <a:off x="1482567" y="4551719"/>
            <a:ext cx="673897" cy="673897"/>
          </a:xfrm>
          <a:custGeom>
            <a:avLst/>
            <a:gdLst/>
            <a:ahLst/>
            <a:cxnLst/>
            <a:rect l="l" t="t" r="r" b="b"/>
            <a:pathLst>
              <a:path w="673897" h="673897">
                <a:moveTo>
                  <a:pt x="0" y="0"/>
                </a:moveTo>
                <a:lnTo>
                  <a:pt x="673897" y="0"/>
                </a:lnTo>
                <a:lnTo>
                  <a:pt x="673897" y="673897"/>
                </a:lnTo>
                <a:lnTo>
                  <a:pt x="0" y="6738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2419831" y="5734048"/>
            <a:ext cx="11405513" cy="485741"/>
          </a:xfrm>
          <a:prstGeom prst="rect">
            <a:avLst/>
          </a:prstGeom>
        </p:spPr>
        <p:txBody>
          <a:bodyPr lIns="0" tIns="0" rIns="0" bIns="0" rtlCol="0" anchor="t">
            <a:spAutoFit/>
          </a:bodyPr>
          <a:lstStyle/>
          <a:p>
            <a:pPr>
              <a:lnSpc>
                <a:spcPts val="3900"/>
              </a:lnSpc>
            </a:pPr>
            <a:r>
              <a:rPr lang="en-US" sz="3000" spc="90">
                <a:solidFill>
                  <a:srgbClr val="6B66C5"/>
                </a:solidFill>
                <a:latin typeface="Montserrat Medium"/>
              </a:rPr>
              <a:t>FONCTIONNEMENT DES INSTRUMENTS FINANCIERS</a:t>
            </a:r>
          </a:p>
        </p:txBody>
      </p:sp>
      <p:sp>
        <p:nvSpPr>
          <p:cNvPr id="11" name="Freeform 11"/>
          <p:cNvSpPr/>
          <p:nvPr/>
        </p:nvSpPr>
        <p:spPr>
          <a:xfrm>
            <a:off x="1482567" y="5654241"/>
            <a:ext cx="673897" cy="673897"/>
          </a:xfrm>
          <a:custGeom>
            <a:avLst/>
            <a:gdLst/>
            <a:ahLst/>
            <a:cxnLst/>
            <a:rect l="l" t="t" r="r" b="b"/>
            <a:pathLst>
              <a:path w="673897" h="673897">
                <a:moveTo>
                  <a:pt x="0" y="0"/>
                </a:moveTo>
                <a:lnTo>
                  <a:pt x="673897" y="0"/>
                </a:lnTo>
                <a:lnTo>
                  <a:pt x="673897" y="673896"/>
                </a:lnTo>
                <a:lnTo>
                  <a:pt x="0" y="6738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2419831" y="6836569"/>
            <a:ext cx="10752895" cy="485741"/>
          </a:xfrm>
          <a:prstGeom prst="rect">
            <a:avLst/>
          </a:prstGeom>
        </p:spPr>
        <p:txBody>
          <a:bodyPr lIns="0" tIns="0" rIns="0" bIns="0" rtlCol="0" anchor="t">
            <a:spAutoFit/>
          </a:bodyPr>
          <a:lstStyle/>
          <a:p>
            <a:pPr>
              <a:lnSpc>
                <a:spcPts val="3900"/>
              </a:lnSpc>
            </a:pPr>
            <a:r>
              <a:rPr lang="en-US" sz="3000" spc="90">
                <a:solidFill>
                  <a:srgbClr val="6B66C5"/>
                </a:solidFill>
                <a:latin typeface="Montserrat Medium"/>
              </a:rPr>
              <a:t>UTILISATION DES INSTRUMENTS FINANCIERS</a:t>
            </a:r>
          </a:p>
        </p:txBody>
      </p:sp>
      <p:sp>
        <p:nvSpPr>
          <p:cNvPr id="13" name="Freeform 13"/>
          <p:cNvSpPr/>
          <p:nvPr/>
        </p:nvSpPr>
        <p:spPr>
          <a:xfrm>
            <a:off x="1482567" y="6756762"/>
            <a:ext cx="673897" cy="673897"/>
          </a:xfrm>
          <a:custGeom>
            <a:avLst/>
            <a:gdLst/>
            <a:ahLst/>
            <a:cxnLst/>
            <a:rect l="l" t="t" r="r" b="b"/>
            <a:pathLst>
              <a:path w="673897" h="673897">
                <a:moveTo>
                  <a:pt x="0" y="0"/>
                </a:moveTo>
                <a:lnTo>
                  <a:pt x="673897" y="0"/>
                </a:lnTo>
                <a:lnTo>
                  <a:pt x="673897" y="673897"/>
                </a:lnTo>
                <a:lnTo>
                  <a:pt x="0" y="6738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419831" y="7939091"/>
            <a:ext cx="10943941" cy="485741"/>
          </a:xfrm>
          <a:prstGeom prst="rect">
            <a:avLst/>
          </a:prstGeom>
        </p:spPr>
        <p:txBody>
          <a:bodyPr lIns="0" tIns="0" rIns="0" bIns="0" rtlCol="0" anchor="t">
            <a:spAutoFit/>
          </a:bodyPr>
          <a:lstStyle/>
          <a:p>
            <a:pPr>
              <a:lnSpc>
                <a:spcPts val="3900"/>
              </a:lnSpc>
            </a:pPr>
            <a:r>
              <a:rPr lang="en-US" sz="3000" spc="90" dirty="0">
                <a:solidFill>
                  <a:srgbClr val="6B66C5"/>
                </a:solidFill>
                <a:latin typeface="Montserrat Medium"/>
              </a:rPr>
              <a:t>RÉGLEMENTATION DES INSTRUMENTS FINANCIERS</a:t>
            </a:r>
          </a:p>
        </p:txBody>
      </p:sp>
      <p:sp>
        <p:nvSpPr>
          <p:cNvPr id="15" name="Freeform 15"/>
          <p:cNvSpPr/>
          <p:nvPr/>
        </p:nvSpPr>
        <p:spPr>
          <a:xfrm>
            <a:off x="1482567" y="7859284"/>
            <a:ext cx="673897" cy="673897"/>
          </a:xfrm>
          <a:custGeom>
            <a:avLst/>
            <a:gdLst/>
            <a:ahLst/>
            <a:cxnLst/>
            <a:rect l="l" t="t" r="r" b="b"/>
            <a:pathLst>
              <a:path w="673897" h="673897">
                <a:moveTo>
                  <a:pt x="0" y="0"/>
                </a:moveTo>
                <a:lnTo>
                  <a:pt x="673897" y="0"/>
                </a:lnTo>
                <a:lnTo>
                  <a:pt x="673897" y="673897"/>
                </a:lnTo>
                <a:lnTo>
                  <a:pt x="0" y="6738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2419831" y="9041612"/>
            <a:ext cx="6358840" cy="485741"/>
          </a:xfrm>
          <a:prstGeom prst="rect">
            <a:avLst/>
          </a:prstGeom>
        </p:spPr>
        <p:txBody>
          <a:bodyPr lIns="0" tIns="0" rIns="0" bIns="0" rtlCol="0" anchor="t">
            <a:spAutoFit/>
          </a:bodyPr>
          <a:lstStyle/>
          <a:p>
            <a:pPr>
              <a:lnSpc>
                <a:spcPts val="3900"/>
              </a:lnSpc>
            </a:pPr>
            <a:r>
              <a:rPr lang="en-US" sz="3000" spc="90">
                <a:solidFill>
                  <a:srgbClr val="6B66C5"/>
                </a:solidFill>
                <a:latin typeface="Montserrat Medium"/>
              </a:rPr>
              <a:t>CONCLUSION</a:t>
            </a:r>
          </a:p>
        </p:txBody>
      </p:sp>
      <p:sp>
        <p:nvSpPr>
          <p:cNvPr id="17" name="Freeform 17"/>
          <p:cNvSpPr/>
          <p:nvPr/>
        </p:nvSpPr>
        <p:spPr>
          <a:xfrm>
            <a:off x="1482567" y="8961806"/>
            <a:ext cx="673897" cy="673897"/>
          </a:xfrm>
          <a:custGeom>
            <a:avLst/>
            <a:gdLst/>
            <a:ahLst/>
            <a:cxnLst/>
            <a:rect l="l" t="t" r="r" b="b"/>
            <a:pathLst>
              <a:path w="673897" h="673897">
                <a:moveTo>
                  <a:pt x="0" y="0"/>
                </a:moveTo>
                <a:lnTo>
                  <a:pt x="673897" y="0"/>
                </a:lnTo>
                <a:lnTo>
                  <a:pt x="673897" y="673896"/>
                </a:lnTo>
                <a:lnTo>
                  <a:pt x="0" y="6738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C48B2"/>
        </a:solidFill>
        <a:effectLst/>
      </p:bgPr>
    </p:bg>
    <p:spTree>
      <p:nvGrpSpPr>
        <p:cNvPr id="1" name=""/>
        <p:cNvGrpSpPr/>
        <p:nvPr/>
      </p:nvGrpSpPr>
      <p:grpSpPr>
        <a:xfrm>
          <a:off x="0" y="0"/>
          <a:ext cx="0" cy="0"/>
          <a:chOff x="0" y="0"/>
          <a:chExt cx="0" cy="0"/>
        </a:xfrm>
      </p:grpSpPr>
      <p:grpSp>
        <p:nvGrpSpPr>
          <p:cNvPr id="2" name="Group 2"/>
          <p:cNvGrpSpPr/>
          <p:nvPr/>
        </p:nvGrpSpPr>
        <p:grpSpPr>
          <a:xfrm rot="-486778">
            <a:off x="-1095149" y="867946"/>
            <a:ext cx="20478299" cy="7423765"/>
            <a:chOff x="0" y="0"/>
            <a:chExt cx="5393461" cy="1955230"/>
          </a:xfrm>
        </p:grpSpPr>
        <p:sp>
          <p:nvSpPr>
            <p:cNvPr id="3" name="Freeform 3"/>
            <p:cNvSpPr/>
            <p:nvPr/>
          </p:nvSpPr>
          <p:spPr>
            <a:xfrm>
              <a:off x="0" y="0"/>
              <a:ext cx="5393461" cy="1955230"/>
            </a:xfrm>
            <a:custGeom>
              <a:avLst/>
              <a:gdLst/>
              <a:ahLst/>
              <a:cxnLst/>
              <a:rect l="l" t="t" r="r" b="b"/>
              <a:pathLst>
                <a:path w="5393461" h="1955230">
                  <a:moveTo>
                    <a:pt x="0" y="0"/>
                  </a:moveTo>
                  <a:lnTo>
                    <a:pt x="5393461" y="0"/>
                  </a:lnTo>
                  <a:lnTo>
                    <a:pt x="5393461" y="1955230"/>
                  </a:lnTo>
                  <a:lnTo>
                    <a:pt x="0" y="1955230"/>
                  </a:lnTo>
                  <a:close/>
                </a:path>
              </a:pathLst>
            </a:custGeom>
            <a:solidFill>
              <a:srgbClr val="6B66C5">
                <a:alpha val="29804"/>
              </a:srgbClr>
            </a:solidFill>
          </p:spPr>
        </p:sp>
        <p:sp>
          <p:nvSpPr>
            <p:cNvPr id="4" name="TextBox 4"/>
            <p:cNvSpPr txBox="1"/>
            <p:nvPr/>
          </p:nvSpPr>
          <p:spPr>
            <a:xfrm>
              <a:off x="0" y="-47625"/>
              <a:ext cx="5393461" cy="20028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flipH="1">
            <a:off x="8930853" y="-493183"/>
            <a:ext cx="13258862" cy="7126638"/>
          </a:xfrm>
          <a:custGeom>
            <a:avLst/>
            <a:gdLst/>
            <a:ahLst/>
            <a:cxnLst/>
            <a:rect l="l" t="t" r="r" b="b"/>
            <a:pathLst>
              <a:path w="13258862" h="7126638">
                <a:moveTo>
                  <a:pt x="13258861" y="0"/>
                </a:moveTo>
                <a:lnTo>
                  <a:pt x="0" y="0"/>
                </a:lnTo>
                <a:lnTo>
                  <a:pt x="0" y="7126638"/>
                </a:lnTo>
                <a:lnTo>
                  <a:pt x="13258861" y="7126638"/>
                </a:lnTo>
                <a:lnTo>
                  <a:pt x="1325886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1077563" y="2820604"/>
            <a:ext cx="6570859" cy="6670923"/>
          </a:xfrm>
          <a:custGeom>
            <a:avLst/>
            <a:gdLst/>
            <a:ahLst/>
            <a:cxnLst/>
            <a:rect l="l" t="t" r="r" b="b"/>
            <a:pathLst>
              <a:path w="6570859" h="6670923">
                <a:moveTo>
                  <a:pt x="0" y="0"/>
                </a:moveTo>
                <a:lnTo>
                  <a:pt x="6570859" y="0"/>
                </a:lnTo>
                <a:lnTo>
                  <a:pt x="6570859" y="6670923"/>
                </a:lnTo>
                <a:lnTo>
                  <a:pt x="0" y="6670923"/>
                </a:lnTo>
                <a:lnTo>
                  <a:pt x="0" y="0"/>
                </a:lnTo>
                <a:close/>
              </a:path>
            </a:pathLst>
          </a:custGeom>
          <a:blipFill>
            <a:blip r:embed="rId4"/>
            <a:stretch>
              <a:fillRect/>
            </a:stretch>
          </a:blipFill>
        </p:spPr>
      </p:sp>
      <p:sp>
        <p:nvSpPr>
          <p:cNvPr id="7" name="Freeform 7"/>
          <p:cNvSpPr/>
          <p:nvPr/>
        </p:nvSpPr>
        <p:spPr>
          <a:xfrm rot="-5400000">
            <a:off x="16604935" y="3205066"/>
            <a:ext cx="654365" cy="654365"/>
          </a:xfrm>
          <a:custGeom>
            <a:avLst/>
            <a:gdLst/>
            <a:ahLst/>
            <a:cxnLst/>
            <a:rect l="l" t="t" r="r" b="b"/>
            <a:pathLst>
              <a:path w="654365" h="654365">
                <a:moveTo>
                  <a:pt x="0" y="0"/>
                </a:moveTo>
                <a:lnTo>
                  <a:pt x="654365" y="0"/>
                </a:lnTo>
                <a:lnTo>
                  <a:pt x="654365" y="654365"/>
                </a:lnTo>
                <a:lnTo>
                  <a:pt x="0" y="6543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4886387" y="698904"/>
            <a:ext cx="673897" cy="673897"/>
          </a:xfrm>
          <a:custGeom>
            <a:avLst/>
            <a:gdLst/>
            <a:ahLst/>
            <a:cxnLst/>
            <a:rect l="l" t="t" r="r" b="b"/>
            <a:pathLst>
              <a:path w="673897" h="673897">
                <a:moveTo>
                  <a:pt x="0" y="0"/>
                </a:moveTo>
                <a:lnTo>
                  <a:pt x="673896" y="0"/>
                </a:lnTo>
                <a:lnTo>
                  <a:pt x="673896" y="673896"/>
                </a:lnTo>
                <a:lnTo>
                  <a:pt x="0" y="6738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1028700" y="2135402"/>
            <a:ext cx="11438840" cy="1181104"/>
          </a:xfrm>
          <a:prstGeom prst="rect">
            <a:avLst/>
          </a:prstGeom>
        </p:spPr>
        <p:txBody>
          <a:bodyPr lIns="0" tIns="0" rIns="0" bIns="0" rtlCol="0" anchor="t">
            <a:spAutoFit/>
          </a:bodyPr>
          <a:lstStyle/>
          <a:p>
            <a:pPr>
              <a:lnSpc>
                <a:spcPts val="8550"/>
              </a:lnSpc>
            </a:pPr>
            <a:r>
              <a:rPr lang="en-US" sz="9500" spc="95">
                <a:solidFill>
                  <a:srgbClr val="FFB500"/>
                </a:solidFill>
                <a:latin typeface="Bebas Neue Cyrillic"/>
              </a:rPr>
              <a:t>Conclusion </a:t>
            </a:r>
          </a:p>
        </p:txBody>
      </p:sp>
      <p:sp>
        <p:nvSpPr>
          <p:cNvPr id="10" name="TextBox 10"/>
          <p:cNvSpPr txBox="1"/>
          <p:nvPr/>
        </p:nvSpPr>
        <p:spPr>
          <a:xfrm>
            <a:off x="1028700" y="4067466"/>
            <a:ext cx="9774054" cy="4148623"/>
          </a:xfrm>
          <a:prstGeom prst="rect">
            <a:avLst/>
          </a:prstGeom>
        </p:spPr>
        <p:txBody>
          <a:bodyPr lIns="0" tIns="0" rIns="0" bIns="0" rtlCol="0" anchor="t">
            <a:spAutoFit/>
          </a:bodyPr>
          <a:lstStyle/>
          <a:p>
            <a:pPr>
              <a:lnSpc>
                <a:spcPts val="4094"/>
              </a:lnSpc>
            </a:pPr>
            <a:r>
              <a:rPr lang="en-US" sz="3149" spc="94" dirty="0">
                <a:solidFill>
                  <a:srgbClr val="FFFFFF"/>
                </a:solidFill>
                <a:latin typeface="Montserrat"/>
              </a:rPr>
              <a:t>Les instruments financiers </a:t>
            </a:r>
            <a:r>
              <a:rPr lang="en-US" sz="3149" spc="94" dirty="0" err="1">
                <a:solidFill>
                  <a:srgbClr val="FFFFFF"/>
                </a:solidFill>
                <a:latin typeface="Montserrat"/>
              </a:rPr>
              <a:t>sont</a:t>
            </a:r>
            <a:r>
              <a:rPr lang="en-US" sz="3149" spc="94" dirty="0">
                <a:solidFill>
                  <a:srgbClr val="FFFFFF"/>
                </a:solidFill>
                <a:latin typeface="Montserrat"/>
              </a:rPr>
              <a:t> des </a:t>
            </a:r>
            <a:r>
              <a:rPr lang="en-US" sz="3149" spc="94" dirty="0" err="1">
                <a:solidFill>
                  <a:srgbClr val="FFFFFF"/>
                </a:solidFill>
                <a:latin typeface="Montserrat"/>
              </a:rPr>
              <a:t>outils</a:t>
            </a:r>
            <a:r>
              <a:rPr lang="en-US" sz="3149" spc="94" dirty="0">
                <a:solidFill>
                  <a:srgbClr val="FFFFFF"/>
                </a:solidFill>
                <a:latin typeface="Montserrat"/>
              </a:rPr>
              <a:t> indispensables dans le </a:t>
            </a:r>
            <a:r>
              <a:rPr lang="en-US" sz="3149" spc="94" dirty="0" err="1">
                <a:solidFill>
                  <a:srgbClr val="FFFFFF"/>
                </a:solidFill>
                <a:latin typeface="Montserrat"/>
              </a:rPr>
              <a:t>fonctionnement</a:t>
            </a:r>
            <a:r>
              <a:rPr lang="en-US" sz="3149" spc="94" dirty="0">
                <a:solidFill>
                  <a:srgbClr val="FFFFFF"/>
                </a:solidFill>
                <a:latin typeface="Montserrat"/>
              </a:rPr>
              <a:t> des </a:t>
            </a:r>
            <a:r>
              <a:rPr lang="en-US" sz="3149" spc="94" dirty="0" err="1">
                <a:solidFill>
                  <a:srgbClr val="FFFFFF"/>
                </a:solidFill>
                <a:latin typeface="Montserrat"/>
              </a:rPr>
              <a:t>marchés</a:t>
            </a:r>
            <a:r>
              <a:rPr lang="en-US" sz="3149" spc="94" dirty="0">
                <a:solidFill>
                  <a:srgbClr val="FFFFFF"/>
                </a:solidFill>
                <a:latin typeface="Montserrat"/>
              </a:rPr>
              <a:t> financiers et dans la gestion des </a:t>
            </a:r>
            <a:r>
              <a:rPr lang="en-US" sz="3149" spc="94" dirty="0" err="1">
                <a:solidFill>
                  <a:srgbClr val="FFFFFF"/>
                </a:solidFill>
                <a:latin typeface="Montserrat"/>
              </a:rPr>
              <a:t>risques</a:t>
            </a:r>
            <a:r>
              <a:rPr lang="en-US" sz="3149" spc="94" dirty="0">
                <a:solidFill>
                  <a:srgbClr val="FFFFFF"/>
                </a:solidFill>
                <a:latin typeface="Montserrat"/>
              </a:rPr>
              <a:t> et des </a:t>
            </a:r>
            <a:r>
              <a:rPr lang="en-US" sz="3149" spc="94" dirty="0" err="1">
                <a:solidFill>
                  <a:srgbClr val="FFFFFF"/>
                </a:solidFill>
                <a:latin typeface="Montserrat"/>
              </a:rPr>
              <a:t>investissements</a:t>
            </a:r>
            <a:r>
              <a:rPr lang="en-US" sz="3149" spc="94" dirty="0">
                <a:solidFill>
                  <a:srgbClr val="FFFFFF"/>
                </a:solidFill>
                <a:latin typeface="Montserrat"/>
              </a:rPr>
              <a:t>. </a:t>
            </a:r>
            <a:r>
              <a:rPr lang="en-US" sz="3149" spc="94" dirty="0" err="1">
                <a:solidFill>
                  <a:srgbClr val="FFFFFF"/>
                </a:solidFill>
                <a:latin typeface="Montserrat"/>
              </a:rPr>
              <a:t>Leur</a:t>
            </a:r>
            <a:r>
              <a:rPr lang="en-US" sz="3149" spc="94" dirty="0">
                <a:solidFill>
                  <a:srgbClr val="FFFFFF"/>
                </a:solidFill>
                <a:latin typeface="Montserrat"/>
              </a:rPr>
              <a:t> </a:t>
            </a:r>
            <a:r>
              <a:rPr lang="en-US" sz="3149" spc="94" dirty="0" err="1">
                <a:solidFill>
                  <a:srgbClr val="FFFFFF"/>
                </a:solidFill>
                <a:latin typeface="Montserrat"/>
              </a:rPr>
              <a:t>diversité</a:t>
            </a:r>
            <a:r>
              <a:rPr lang="en-US" sz="3149" spc="94" dirty="0">
                <a:solidFill>
                  <a:srgbClr val="FFFFFF"/>
                </a:solidFill>
                <a:latin typeface="Montserrat"/>
              </a:rPr>
              <a:t> et </a:t>
            </a:r>
            <a:r>
              <a:rPr lang="en-US" sz="3149" spc="94" dirty="0" err="1">
                <a:solidFill>
                  <a:srgbClr val="FFFFFF"/>
                </a:solidFill>
                <a:latin typeface="Montserrat"/>
              </a:rPr>
              <a:t>leur</a:t>
            </a:r>
            <a:r>
              <a:rPr lang="en-US" sz="3149" spc="94" dirty="0">
                <a:solidFill>
                  <a:srgbClr val="FFFFFF"/>
                </a:solidFill>
                <a:latin typeface="Montserrat"/>
              </a:rPr>
              <a:t> </a:t>
            </a:r>
            <a:r>
              <a:rPr lang="en-US" sz="3149" spc="94" dirty="0" err="1">
                <a:solidFill>
                  <a:srgbClr val="FFFFFF"/>
                </a:solidFill>
                <a:latin typeface="Montserrat"/>
              </a:rPr>
              <a:t>complexité</a:t>
            </a:r>
            <a:r>
              <a:rPr lang="en-US" sz="3149" spc="94" dirty="0">
                <a:solidFill>
                  <a:srgbClr val="FFFFFF"/>
                </a:solidFill>
                <a:latin typeface="Montserrat"/>
              </a:rPr>
              <a:t> </a:t>
            </a:r>
            <a:r>
              <a:rPr lang="en-US" sz="3149" spc="94" dirty="0" err="1">
                <a:solidFill>
                  <a:srgbClr val="FFFFFF"/>
                </a:solidFill>
                <a:latin typeface="Montserrat"/>
              </a:rPr>
              <a:t>nécessitent</a:t>
            </a:r>
            <a:r>
              <a:rPr lang="en-US" sz="3149" spc="94" dirty="0">
                <a:solidFill>
                  <a:srgbClr val="FFFFFF"/>
                </a:solidFill>
                <a:latin typeface="Montserrat"/>
              </a:rPr>
              <a:t> </a:t>
            </a:r>
            <a:r>
              <a:rPr lang="en-US" sz="3149" spc="94" dirty="0" err="1">
                <a:solidFill>
                  <a:srgbClr val="FFFFFF"/>
                </a:solidFill>
                <a:latin typeface="Montserrat"/>
              </a:rPr>
              <a:t>une</a:t>
            </a:r>
            <a:r>
              <a:rPr lang="en-US" sz="3149" spc="94" dirty="0">
                <a:solidFill>
                  <a:srgbClr val="FFFFFF"/>
                </a:solidFill>
                <a:latin typeface="Montserrat"/>
              </a:rPr>
              <a:t> </a:t>
            </a:r>
            <a:r>
              <a:rPr lang="en-US" sz="3149" spc="94" dirty="0" err="1">
                <a:solidFill>
                  <a:srgbClr val="FFFFFF"/>
                </a:solidFill>
                <a:latin typeface="Montserrat"/>
              </a:rPr>
              <a:t>compréhension</a:t>
            </a:r>
            <a:r>
              <a:rPr lang="en-US" sz="3149" spc="94" dirty="0">
                <a:solidFill>
                  <a:srgbClr val="FFFFFF"/>
                </a:solidFill>
                <a:latin typeface="Montserrat"/>
              </a:rPr>
              <a:t> </a:t>
            </a:r>
            <a:r>
              <a:rPr lang="en-US" sz="3149" spc="94" dirty="0" err="1">
                <a:solidFill>
                  <a:srgbClr val="FFFFFF"/>
                </a:solidFill>
                <a:latin typeface="Montserrat"/>
              </a:rPr>
              <a:t>approfondie</a:t>
            </a:r>
            <a:r>
              <a:rPr lang="en-US" sz="3149" spc="94" dirty="0">
                <a:solidFill>
                  <a:srgbClr val="FFFFFF"/>
                </a:solidFill>
                <a:latin typeface="Montserrat"/>
              </a:rPr>
              <a:t> ainsi </a:t>
            </a:r>
            <a:r>
              <a:rPr lang="en-US" sz="3149" spc="94" dirty="0" err="1">
                <a:solidFill>
                  <a:srgbClr val="FFFFFF"/>
                </a:solidFill>
                <a:latin typeface="Montserrat"/>
              </a:rPr>
              <a:t>qu’une</a:t>
            </a:r>
            <a:r>
              <a:rPr lang="en-US" sz="3149" spc="94" dirty="0">
                <a:solidFill>
                  <a:srgbClr val="FFFFFF"/>
                </a:solidFill>
                <a:latin typeface="Montserrat"/>
              </a:rPr>
              <a:t> </a:t>
            </a:r>
            <a:r>
              <a:rPr lang="en-US" sz="3149" spc="94" dirty="0" err="1">
                <a:solidFill>
                  <a:srgbClr val="FFFFFF"/>
                </a:solidFill>
                <a:latin typeface="Montserrat"/>
              </a:rPr>
              <a:t>réglementation</a:t>
            </a:r>
            <a:r>
              <a:rPr lang="en-US" sz="3149" spc="94" dirty="0">
                <a:solidFill>
                  <a:srgbClr val="FFFFFF"/>
                </a:solidFill>
                <a:latin typeface="Montserrat"/>
              </a:rPr>
              <a:t> </a:t>
            </a:r>
            <a:r>
              <a:rPr lang="en-US" sz="3149" spc="94" dirty="0" err="1">
                <a:solidFill>
                  <a:srgbClr val="FFFFFF"/>
                </a:solidFill>
                <a:latin typeface="Montserrat"/>
              </a:rPr>
              <a:t>adéquate</a:t>
            </a:r>
            <a:r>
              <a:rPr lang="en-US" sz="3149" spc="94" dirty="0">
                <a:solidFill>
                  <a:srgbClr val="FFFFFF"/>
                </a:solidFill>
                <a:latin typeface="Montserrat"/>
              </a:rPr>
              <a:t> pour assurer la </a:t>
            </a:r>
            <a:r>
              <a:rPr lang="en-US" sz="3149" spc="94" dirty="0" err="1">
                <a:solidFill>
                  <a:srgbClr val="FFFFFF"/>
                </a:solidFill>
                <a:latin typeface="Montserrat"/>
              </a:rPr>
              <a:t>stabilité</a:t>
            </a:r>
            <a:r>
              <a:rPr lang="en-US" sz="3149" spc="94" dirty="0">
                <a:solidFill>
                  <a:srgbClr val="FFFFFF"/>
                </a:solidFill>
                <a:latin typeface="Montserrat"/>
              </a:rPr>
              <a:t> et </a:t>
            </a:r>
            <a:r>
              <a:rPr lang="en-US" sz="3149" spc="94" dirty="0" err="1">
                <a:solidFill>
                  <a:srgbClr val="FFFFFF"/>
                </a:solidFill>
                <a:latin typeface="Montserrat"/>
              </a:rPr>
              <a:t>l’efficience</a:t>
            </a:r>
            <a:r>
              <a:rPr lang="en-US" sz="3149" spc="94" dirty="0">
                <a:solidFill>
                  <a:srgbClr val="FFFFFF"/>
                </a:solidFill>
                <a:latin typeface="Montserrat"/>
              </a:rPr>
              <a:t> des </a:t>
            </a:r>
            <a:r>
              <a:rPr lang="en-US" sz="3149" spc="94" dirty="0" err="1">
                <a:solidFill>
                  <a:srgbClr val="FFFFFF"/>
                </a:solidFill>
                <a:latin typeface="Montserrat"/>
              </a:rPr>
              <a:t>marchés</a:t>
            </a:r>
            <a:r>
              <a:rPr lang="en-US" sz="3149" spc="94" dirty="0">
                <a:solidFill>
                  <a:srgbClr val="FFFFFF"/>
                </a:solidFill>
                <a:latin typeface="Montserrat"/>
              </a:rPr>
              <a:t> financiers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C48B2"/>
        </a:solidFill>
        <a:effectLst/>
      </p:bgPr>
    </p:bg>
    <p:spTree>
      <p:nvGrpSpPr>
        <p:cNvPr id="1" name=""/>
        <p:cNvGrpSpPr/>
        <p:nvPr/>
      </p:nvGrpSpPr>
      <p:grpSpPr>
        <a:xfrm>
          <a:off x="0" y="0"/>
          <a:ext cx="0" cy="0"/>
          <a:chOff x="0" y="0"/>
          <a:chExt cx="0" cy="0"/>
        </a:xfrm>
      </p:grpSpPr>
      <p:grpSp>
        <p:nvGrpSpPr>
          <p:cNvPr id="2" name="Group 2"/>
          <p:cNvGrpSpPr/>
          <p:nvPr/>
        </p:nvGrpSpPr>
        <p:grpSpPr>
          <a:xfrm rot="-486778">
            <a:off x="-1095149" y="1431618"/>
            <a:ext cx="20478299" cy="7423765"/>
            <a:chOff x="0" y="0"/>
            <a:chExt cx="5393461" cy="1955230"/>
          </a:xfrm>
        </p:grpSpPr>
        <p:sp>
          <p:nvSpPr>
            <p:cNvPr id="3" name="Freeform 3"/>
            <p:cNvSpPr/>
            <p:nvPr/>
          </p:nvSpPr>
          <p:spPr>
            <a:xfrm>
              <a:off x="0" y="0"/>
              <a:ext cx="5393461" cy="1955230"/>
            </a:xfrm>
            <a:custGeom>
              <a:avLst/>
              <a:gdLst/>
              <a:ahLst/>
              <a:cxnLst/>
              <a:rect l="l" t="t" r="r" b="b"/>
              <a:pathLst>
                <a:path w="5393461" h="1955230">
                  <a:moveTo>
                    <a:pt x="0" y="0"/>
                  </a:moveTo>
                  <a:lnTo>
                    <a:pt x="5393461" y="0"/>
                  </a:lnTo>
                  <a:lnTo>
                    <a:pt x="5393461" y="1955230"/>
                  </a:lnTo>
                  <a:lnTo>
                    <a:pt x="0" y="1955230"/>
                  </a:lnTo>
                  <a:close/>
                </a:path>
              </a:pathLst>
            </a:custGeom>
            <a:solidFill>
              <a:srgbClr val="6B66C5">
                <a:alpha val="29804"/>
              </a:srgbClr>
            </a:solidFill>
          </p:spPr>
        </p:sp>
        <p:sp>
          <p:nvSpPr>
            <p:cNvPr id="4" name="TextBox 4"/>
            <p:cNvSpPr txBox="1"/>
            <p:nvPr/>
          </p:nvSpPr>
          <p:spPr>
            <a:xfrm>
              <a:off x="0" y="-47625"/>
              <a:ext cx="5393461" cy="20028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957598" flipH="1">
            <a:off x="9437724" y="5267833"/>
            <a:ext cx="12395742" cy="5825999"/>
          </a:xfrm>
          <a:custGeom>
            <a:avLst/>
            <a:gdLst/>
            <a:ahLst/>
            <a:cxnLst/>
            <a:rect l="l" t="t" r="r" b="b"/>
            <a:pathLst>
              <a:path w="12395742" h="5825999">
                <a:moveTo>
                  <a:pt x="12395742" y="0"/>
                </a:moveTo>
                <a:lnTo>
                  <a:pt x="0" y="0"/>
                </a:lnTo>
                <a:lnTo>
                  <a:pt x="0" y="5825999"/>
                </a:lnTo>
                <a:lnTo>
                  <a:pt x="12395742" y="5825999"/>
                </a:lnTo>
                <a:lnTo>
                  <a:pt x="1239574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flipH="1" flipV="1">
            <a:off x="-4405369" y="-518503"/>
            <a:ext cx="10091917" cy="10091917"/>
          </a:xfrm>
          <a:custGeom>
            <a:avLst/>
            <a:gdLst/>
            <a:ahLst/>
            <a:cxnLst/>
            <a:rect l="l" t="t" r="r" b="b"/>
            <a:pathLst>
              <a:path w="10091917" h="10091917">
                <a:moveTo>
                  <a:pt x="10091916" y="10091916"/>
                </a:moveTo>
                <a:lnTo>
                  <a:pt x="0" y="10091916"/>
                </a:lnTo>
                <a:lnTo>
                  <a:pt x="0" y="0"/>
                </a:lnTo>
                <a:lnTo>
                  <a:pt x="10091916" y="0"/>
                </a:lnTo>
                <a:lnTo>
                  <a:pt x="10091916" y="10091916"/>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154012">
            <a:off x="768483" y="7872710"/>
            <a:ext cx="6776309" cy="4828580"/>
          </a:xfrm>
          <a:custGeom>
            <a:avLst/>
            <a:gdLst/>
            <a:ahLst/>
            <a:cxnLst/>
            <a:rect l="l" t="t" r="r" b="b"/>
            <a:pathLst>
              <a:path w="6776309" h="4828580">
                <a:moveTo>
                  <a:pt x="0" y="0"/>
                </a:moveTo>
                <a:lnTo>
                  <a:pt x="6776310" y="0"/>
                </a:lnTo>
                <a:lnTo>
                  <a:pt x="6776310" y="4828580"/>
                </a:lnTo>
                <a:lnTo>
                  <a:pt x="0" y="4828580"/>
                </a:lnTo>
                <a:lnTo>
                  <a:pt x="0" y="0"/>
                </a:lnTo>
                <a:close/>
              </a:path>
            </a:pathLst>
          </a:custGeom>
          <a:blipFill>
            <a:blip r:embed="rId6">
              <a:alphaModFix amt="40000"/>
              <a:extLst>
                <a:ext uri="{96DAC541-7B7A-43D3-8B79-37D633B846F1}">
                  <asvg:svgBlip xmlns:asvg="http://schemas.microsoft.com/office/drawing/2016/SVG/main" r:embed="rId7"/>
                </a:ext>
              </a:extLst>
            </a:blip>
            <a:stretch>
              <a:fillRect t="-40337"/>
            </a:stretch>
          </a:blipFill>
        </p:spPr>
      </p:sp>
      <p:sp>
        <p:nvSpPr>
          <p:cNvPr id="8" name="Freeform 8"/>
          <p:cNvSpPr/>
          <p:nvPr/>
        </p:nvSpPr>
        <p:spPr>
          <a:xfrm>
            <a:off x="1561818" y="1365648"/>
            <a:ext cx="5189641" cy="8020050"/>
          </a:xfrm>
          <a:custGeom>
            <a:avLst/>
            <a:gdLst/>
            <a:ahLst/>
            <a:cxnLst/>
            <a:rect l="l" t="t" r="r" b="b"/>
            <a:pathLst>
              <a:path w="5189641" h="8020050">
                <a:moveTo>
                  <a:pt x="0" y="0"/>
                </a:moveTo>
                <a:lnTo>
                  <a:pt x="5189640" y="0"/>
                </a:lnTo>
                <a:lnTo>
                  <a:pt x="5189640" y="8020050"/>
                </a:lnTo>
                <a:lnTo>
                  <a:pt x="0" y="8020050"/>
                </a:lnTo>
                <a:lnTo>
                  <a:pt x="0" y="0"/>
                </a:lnTo>
                <a:close/>
              </a:path>
            </a:pathLst>
          </a:custGeom>
          <a:blipFill>
            <a:blip r:embed="rId8"/>
            <a:stretch>
              <a:fillRect/>
            </a:stretch>
          </a:blipFill>
        </p:spPr>
      </p:sp>
      <p:sp>
        <p:nvSpPr>
          <p:cNvPr id="9" name="Freeform 9"/>
          <p:cNvSpPr/>
          <p:nvPr/>
        </p:nvSpPr>
        <p:spPr>
          <a:xfrm rot="-5400000">
            <a:off x="640589" y="3670376"/>
            <a:ext cx="654365" cy="654365"/>
          </a:xfrm>
          <a:custGeom>
            <a:avLst/>
            <a:gdLst/>
            <a:ahLst/>
            <a:cxnLst/>
            <a:rect l="l" t="t" r="r" b="b"/>
            <a:pathLst>
              <a:path w="654365" h="654365">
                <a:moveTo>
                  <a:pt x="0" y="0"/>
                </a:moveTo>
                <a:lnTo>
                  <a:pt x="654365" y="0"/>
                </a:lnTo>
                <a:lnTo>
                  <a:pt x="654365" y="654366"/>
                </a:lnTo>
                <a:lnTo>
                  <a:pt x="0" y="6543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TextBox 10"/>
          <p:cNvSpPr txBox="1"/>
          <p:nvPr/>
        </p:nvSpPr>
        <p:spPr>
          <a:xfrm>
            <a:off x="7425355" y="4441600"/>
            <a:ext cx="9983614" cy="1794325"/>
          </a:xfrm>
          <a:prstGeom prst="rect">
            <a:avLst/>
          </a:prstGeom>
        </p:spPr>
        <p:txBody>
          <a:bodyPr lIns="0" tIns="0" rIns="0" bIns="0" rtlCol="0" anchor="t">
            <a:spAutoFit/>
          </a:bodyPr>
          <a:lstStyle/>
          <a:p>
            <a:pPr algn="ctr">
              <a:lnSpc>
                <a:spcPts val="12911"/>
              </a:lnSpc>
            </a:pPr>
            <a:r>
              <a:rPr lang="en-US" sz="14346" spc="143">
                <a:solidFill>
                  <a:srgbClr val="FFFFFF"/>
                </a:solidFill>
                <a:latin typeface="Bebas Neue Cyrillic"/>
              </a:rPr>
              <a:t>merci !</a:t>
            </a:r>
          </a:p>
        </p:txBody>
      </p:sp>
      <p:sp>
        <p:nvSpPr>
          <p:cNvPr id="11" name="Freeform 11"/>
          <p:cNvSpPr/>
          <p:nvPr/>
        </p:nvSpPr>
        <p:spPr>
          <a:xfrm>
            <a:off x="6751458" y="691752"/>
            <a:ext cx="673897" cy="673897"/>
          </a:xfrm>
          <a:custGeom>
            <a:avLst/>
            <a:gdLst/>
            <a:ahLst/>
            <a:cxnLst/>
            <a:rect l="l" t="t" r="r" b="b"/>
            <a:pathLst>
              <a:path w="673897" h="673897">
                <a:moveTo>
                  <a:pt x="0" y="0"/>
                </a:moveTo>
                <a:lnTo>
                  <a:pt x="673897" y="0"/>
                </a:lnTo>
                <a:lnTo>
                  <a:pt x="673897" y="673896"/>
                </a:lnTo>
                <a:lnTo>
                  <a:pt x="0" y="67389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C48B2"/>
        </a:solidFill>
        <a:effectLst/>
      </p:bgPr>
    </p:bg>
    <p:spTree>
      <p:nvGrpSpPr>
        <p:cNvPr id="1" name=""/>
        <p:cNvGrpSpPr/>
        <p:nvPr/>
      </p:nvGrpSpPr>
      <p:grpSpPr>
        <a:xfrm>
          <a:off x="0" y="0"/>
          <a:ext cx="0" cy="0"/>
          <a:chOff x="0" y="0"/>
          <a:chExt cx="0" cy="0"/>
        </a:xfrm>
      </p:grpSpPr>
      <p:grpSp>
        <p:nvGrpSpPr>
          <p:cNvPr id="2" name="Group 2"/>
          <p:cNvGrpSpPr/>
          <p:nvPr/>
        </p:nvGrpSpPr>
        <p:grpSpPr>
          <a:xfrm rot="-486778">
            <a:off x="-1095149" y="1407856"/>
            <a:ext cx="20478299" cy="7423765"/>
            <a:chOff x="0" y="0"/>
            <a:chExt cx="5393461" cy="1955230"/>
          </a:xfrm>
        </p:grpSpPr>
        <p:sp>
          <p:nvSpPr>
            <p:cNvPr id="3" name="Freeform 3"/>
            <p:cNvSpPr/>
            <p:nvPr/>
          </p:nvSpPr>
          <p:spPr>
            <a:xfrm>
              <a:off x="0" y="0"/>
              <a:ext cx="5393461" cy="1955230"/>
            </a:xfrm>
            <a:custGeom>
              <a:avLst/>
              <a:gdLst/>
              <a:ahLst/>
              <a:cxnLst/>
              <a:rect l="l" t="t" r="r" b="b"/>
              <a:pathLst>
                <a:path w="5393461" h="1955230">
                  <a:moveTo>
                    <a:pt x="0" y="0"/>
                  </a:moveTo>
                  <a:lnTo>
                    <a:pt x="5393461" y="0"/>
                  </a:lnTo>
                  <a:lnTo>
                    <a:pt x="5393461" y="1955230"/>
                  </a:lnTo>
                  <a:lnTo>
                    <a:pt x="0" y="1955230"/>
                  </a:lnTo>
                  <a:close/>
                </a:path>
              </a:pathLst>
            </a:custGeom>
            <a:solidFill>
              <a:srgbClr val="6B66C5">
                <a:alpha val="29804"/>
              </a:srgbClr>
            </a:solidFill>
          </p:spPr>
        </p:sp>
        <p:sp>
          <p:nvSpPr>
            <p:cNvPr id="4" name="TextBox 4"/>
            <p:cNvSpPr txBox="1"/>
            <p:nvPr/>
          </p:nvSpPr>
          <p:spPr>
            <a:xfrm>
              <a:off x="0" y="-47625"/>
              <a:ext cx="5393461" cy="20028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flipV="1">
            <a:off x="14454564" y="-2016529"/>
            <a:ext cx="5609472" cy="9323223"/>
          </a:xfrm>
          <a:custGeom>
            <a:avLst/>
            <a:gdLst/>
            <a:ahLst/>
            <a:cxnLst/>
            <a:rect l="l" t="t" r="r" b="b"/>
            <a:pathLst>
              <a:path w="5609472" h="9323223">
                <a:moveTo>
                  <a:pt x="0" y="9323223"/>
                </a:moveTo>
                <a:lnTo>
                  <a:pt x="5609472" y="9323223"/>
                </a:lnTo>
                <a:lnTo>
                  <a:pt x="5609472" y="0"/>
                </a:lnTo>
                <a:lnTo>
                  <a:pt x="0" y="0"/>
                </a:lnTo>
                <a:lnTo>
                  <a:pt x="0" y="9323223"/>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flipH="1" flipV="1">
            <a:off x="124965" y="5440360"/>
            <a:ext cx="4200545" cy="6981515"/>
          </a:xfrm>
          <a:custGeom>
            <a:avLst/>
            <a:gdLst/>
            <a:ahLst/>
            <a:cxnLst/>
            <a:rect l="l" t="t" r="r" b="b"/>
            <a:pathLst>
              <a:path w="4200545" h="6981515">
                <a:moveTo>
                  <a:pt x="4200545" y="6981515"/>
                </a:moveTo>
                <a:lnTo>
                  <a:pt x="0" y="6981515"/>
                </a:lnTo>
                <a:lnTo>
                  <a:pt x="0" y="0"/>
                </a:lnTo>
                <a:lnTo>
                  <a:pt x="4200545" y="0"/>
                </a:lnTo>
                <a:lnTo>
                  <a:pt x="4200545" y="698151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888290" y="5610028"/>
            <a:ext cx="673897" cy="673897"/>
          </a:xfrm>
          <a:custGeom>
            <a:avLst/>
            <a:gdLst/>
            <a:ahLst/>
            <a:cxnLst/>
            <a:rect l="l" t="t" r="r" b="b"/>
            <a:pathLst>
              <a:path w="673897" h="673897">
                <a:moveTo>
                  <a:pt x="0" y="0"/>
                </a:moveTo>
                <a:lnTo>
                  <a:pt x="673896" y="0"/>
                </a:lnTo>
                <a:lnTo>
                  <a:pt x="673896" y="673897"/>
                </a:lnTo>
                <a:lnTo>
                  <a:pt x="0" y="6738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400000">
            <a:off x="15773662" y="1990718"/>
            <a:ext cx="654365" cy="654365"/>
          </a:xfrm>
          <a:custGeom>
            <a:avLst/>
            <a:gdLst/>
            <a:ahLst/>
            <a:cxnLst/>
            <a:rect l="l" t="t" r="r" b="b"/>
            <a:pathLst>
              <a:path w="654365" h="654365">
                <a:moveTo>
                  <a:pt x="0" y="0"/>
                </a:moveTo>
                <a:lnTo>
                  <a:pt x="654365" y="0"/>
                </a:lnTo>
                <a:lnTo>
                  <a:pt x="654365" y="654365"/>
                </a:lnTo>
                <a:lnTo>
                  <a:pt x="0" y="6543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5400000">
            <a:off x="3758792" y="8603935"/>
            <a:ext cx="654365" cy="654365"/>
          </a:xfrm>
          <a:custGeom>
            <a:avLst/>
            <a:gdLst/>
            <a:ahLst/>
            <a:cxnLst/>
            <a:rect l="l" t="t" r="r" b="b"/>
            <a:pathLst>
              <a:path w="654365" h="654365">
                <a:moveTo>
                  <a:pt x="0" y="0"/>
                </a:moveTo>
                <a:lnTo>
                  <a:pt x="654365" y="0"/>
                </a:lnTo>
                <a:lnTo>
                  <a:pt x="654365" y="654365"/>
                </a:lnTo>
                <a:lnTo>
                  <a:pt x="0" y="6543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2972679" y="5381401"/>
            <a:ext cx="5315321" cy="4670838"/>
          </a:xfrm>
          <a:custGeom>
            <a:avLst/>
            <a:gdLst/>
            <a:ahLst/>
            <a:cxnLst/>
            <a:rect l="l" t="t" r="r" b="b"/>
            <a:pathLst>
              <a:path w="5315321" h="4670838">
                <a:moveTo>
                  <a:pt x="0" y="0"/>
                </a:moveTo>
                <a:lnTo>
                  <a:pt x="5315321" y="0"/>
                </a:lnTo>
                <a:lnTo>
                  <a:pt x="5315321" y="4670838"/>
                </a:lnTo>
                <a:lnTo>
                  <a:pt x="0" y="4670838"/>
                </a:lnTo>
                <a:lnTo>
                  <a:pt x="0" y="0"/>
                </a:lnTo>
                <a:close/>
              </a:path>
            </a:pathLst>
          </a:custGeom>
          <a:blipFill>
            <a:blip r:embed="rId8"/>
            <a:stretch>
              <a:fillRect/>
            </a:stretch>
          </a:blipFill>
        </p:spPr>
      </p:sp>
      <p:sp>
        <p:nvSpPr>
          <p:cNvPr id="11" name="Freeform 11"/>
          <p:cNvSpPr/>
          <p:nvPr/>
        </p:nvSpPr>
        <p:spPr>
          <a:xfrm>
            <a:off x="-745709" y="313450"/>
            <a:ext cx="4282145" cy="4420279"/>
          </a:xfrm>
          <a:custGeom>
            <a:avLst/>
            <a:gdLst/>
            <a:ahLst/>
            <a:cxnLst/>
            <a:rect l="l" t="t" r="r" b="b"/>
            <a:pathLst>
              <a:path w="4282145" h="4420279">
                <a:moveTo>
                  <a:pt x="0" y="0"/>
                </a:moveTo>
                <a:lnTo>
                  <a:pt x="4282145" y="0"/>
                </a:lnTo>
                <a:lnTo>
                  <a:pt x="4282145" y="4420278"/>
                </a:lnTo>
                <a:lnTo>
                  <a:pt x="0" y="4420278"/>
                </a:lnTo>
                <a:lnTo>
                  <a:pt x="0" y="0"/>
                </a:lnTo>
                <a:close/>
              </a:path>
            </a:pathLst>
          </a:custGeom>
          <a:blipFill>
            <a:blip r:embed="rId9"/>
            <a:stretch>
              <a:fillRect/>
            </a:stretch>
          </a:blipFill>
        </p:spPr>
      </p:sp>
      <p:sp>
        <p:nvSpPr>
          <p:cNvPr id="12" name="TextBox 12"/>
          <p:cNvSpPr txBox="1"/>
          <p:nvPr/>
        </p:nvSpPr>
        <p:spPr>
          <a:xfrm>
            <a:off x="3536436" y="4546794"/>
            <a:ext cx="11215129" cy="1926389"/>
          </a:xfrm>
          <a:prstGeom prst="rect">
            <a:avLst/>
          </a:prstGeom>
        </p:spPr>
        <p:txBody>
          <a:bodyPr lIns="0" tIns="0" rIns="0" bIns="0" rtlCol="0" anchor="t">
            <a:spAutoFit/>
          </a:bodyPr>
          <a:lstStyle/>
          <a:p>
            <a:pPr algn="ctr">
              <a:lnSpc>
                <a:spcPts val="14346"/>
              </a:lnSpc>
            </a:pPr>
            <a:r>
              <a:rPr lang="en-US" sz="14346" spc="143">
                <a:solidFill>
                  <a:srgbClr val="FFFFFF"/>
                </a:solidFill>
                <a:latin typeface="Bebas Neue Cyrillic"/>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265520" y="1590475"/>
            <a:ext cx="5609472" cy="9323223"/>
          </a:xfrm>
          <a:custGeom>
            <a:avLst/>
            <a:gdLst/>
            <a:ahLst/>
            <a:cxnLst/>
            <a:rect l="l" t="t" r="r" b="b"/>
            <a:pathLst>
              <a:path w="5609472" h="9323223">
                <a:moveTo>
                  <a:pt x="5609473" y="0"/>
                </a:moveTo>
                <a:lnTo>
                  <a:pt x="0" y="0"/>
                </a:lnTo>
                <a:lnTo>
                  <a:pt x="0" y="9323223"/>
                </a:lnTo>
                <a:lnTo>
                  <a:pt x="5609473" y="9323223"/>
                </a:lnTo>
                <a:lnTo>
                  <a:pt x="560947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4014026" y="-1989961"/>
            <a:ext cx="4200545" cy="6981515"/>
          </a:xfrm>
          <a:custGeom>
            <a:avLst/>
            <a:gdLst/>
            <a:ahLst/>
            <a:cxnLst/>
            <a:rect l="l" t="t" r="r" b="b"/>
            <a:pathLst>
              <a:path w="4200545" h="6981515">
                <a:moveTo>
                  <a:pt x="0" y="0"/>
                </a:moveTo>
                <a:lnTo>
                  <a:pt x="4200545" y="0"/>
                </a:lnTo>
                <a:lnTo>
                  <a:pt x="4200545" y="6981516"/>
                </a:lnTo>
                <a:lnTo>
                  <a:pt x="0" y="69815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3938018"/>
            <a:ext cx="5139392" cy="6273927"/>
          </a:xfrm>
          <a:custGeom>
            <a:avLst/>
            <a:gdLst/>
            <a:ahLst/>
            <a:cxnLst/>
            <a:rect l="l" t="t" r="r" b="b"/>
            <a:pathLst>
              <a:path w="5139392" h="6273927">
                <a:moveTo>
                  <a:pt x="0" y="0"/>
                </a:moveTo>
                <a:lnTo>
                  <a:pt x="5139392" y="0"/>
                </a:lnTo>
                <a:lnTo>
                  <a:pt x="5139392" y="6273927"/>
                </a:lnTo>
                <a:lnTo>
                  <a:pt x="0" y="6273927"/>
                </a:lnTo>
                <a:lnTo>
                  <a:pt x="0" y="0"/>
                </a:lnTo>
                <a:close/>
              </a:path>
            </a:pathLst>
          </a:custGeom>
          <a:blipFill>
            <a:blip r:embed="rId4"/>
            <a:stretch>
              <a:fillRect/>
            </a:stretch>
          </a:blipFill>
        </p:spPr>
      </p:sp>
      <p:sp>
        <p:nvSpPr>
          <p:cNvPr id="5" name="Freeform 5"/>
          <p:cNvSpPr/>
          <p:nvPr/>
        </p:nvSpPr>
        <p:spPr>
          <a:xfrm rot="-5400000">
            <a:off x="4343953" y="8603935"/>
            <a:ext cx="654365" cy="654365"/>
          </a:xfrm>
          <a:custGeom>
            <a:avLst/>
            <a:gdLst/>
            <a:ahLst/>
            <a:cxnLst/>
            <a:rect l="l" t="t" r="r" b="b"/>
            <a:pathLst>
              <a:path w="654365" h="654365">
                <a:moveTo>
                  <a:pt x="0" y="0"/>
                </a:moveTo>
                <a:lnTo>
                  <a:pt x="654365" y="0"/>
                </a:lnTo>
                <a:lnTo>
                  <a:pt x="654365" y="654365"/>
                </a:lnTo>
                <a:lnTo>
                  <a:pt x="0" y="6543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6168092" y="3264121"/>
            <a:ext cx="673897" cy="673897"/>
          </a:xfrm>
          <a:custGeom>
            <a:avLst/>
            <a:gdLst/>
            <a:ahLst/>
            <a:cxnLst/>
            <a:rect l="l" t="t" r="r" b="b"/>
            <a:pathLst>
              <a:path w="673897" h="673897">
                <a:moveTo>
                  <a:pt x="0" y="0"/>
                </a:moveTo>
                <a:lnTo>
                  <a:pt x="673896" y="0"/>
                </a:lnTo>
                <a:lnTo>
                  <a:pt x="673896" y="673897"/>
                </a:lnTo>
                <a:lnTo>
                  <a:pt x="0" y="6738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2105568" y="1492501"/>
            <a:ext cx="15153732" cy="1181038"/>
          </a:xfrm>
          <a:prstGeom prst="rect">
            <a:avLst/>
          </a:prstGeom>
        </p:spPr>
        <p:txBody>
          <a:bodyPr lIns="0" tIns="0" rIns="0" bIns="0" rtlCol="0" anchor="t">
            <a:spAutoFit/>
          </a:bodyPr>
          <a:lstStyle/>
          <a:p>
            <a:pPr algn="ctr">
              <a:lnSpc>
                <a:spcPts val="8550"/>
              </a:lnSpc>
            </a:pPr>
            <a:r>
              <a:rPr lang="en-US" sz="9500" spc="95">
                <a:solidFill>
                  <a:srgbClr val="6B66C5"/>
                </a:solidFill>
                <a:latin typeface="Bebas Neue Cyrillic"/>
              </a:rPr>
              <a:t>qu’est-ce que la finance?</a:t>
            </a:r>
          </a:p>
        </p:txBody>
      </p:sp>
      <p:sp>
        <p:nvSpPr>
          <p:cNvPr id="8" name="TextBox 8"/>
          <p:cNvSpPr txBox="1"/>
          <p:nvPr/>
        </p:nvSpPr>
        <p:spPr>
          <a:xfrm>
            <a:off x="7704605" y="4638038"/>
            <a:ext cx="9837870" cy="3952610"/>
          </a:xfrm>
          <a:prstGeom prst="rect">
            <a:avLst/>
          </a:prstGeom>
        </p:spPr>
        <p:txBody>
          <a:bodyPr lIns="0" tIns="0" rIns="0" bIns="0" rtlCol="0" anchor="t">
            <a:spAutoFit/>
          </a:bodyPr>
          <a:lstStyle/>
          <a:p>
            <a:pPr>
              <a:lnSpc>
                <a:spcPts val="3900"/>
              </a:lnSpc>
            </a:pPr>
            <a:r>
              <a:rPr lang="en-US" sz="3000" spc="90">
                <a:solidFill>
                  <a:srgbClr val="6B66C5"/>
                </a:solidFill>
                <a:latin typeface="Montserrat"/>
              </a:rPr>
              <a:t>La finance est définie comme la gestion de l'argent et comprend des activités telles que l'investissement, l'emprunt, le prêt, l'établissement de budgets, l'épargne et la prévision.</a:t>
            </a:r>
          </a:p>
          <a:p>
            <a:pPr>
              <a:lnSpc>
                <a:spcPts val="3900"/>
              </a:lnSpc>
            </a:pPr>
            <a:r>
              <a:rPr lang="en-US" sz="3000" spc="90">
                <a:solidFill>
                  <a:srgbClr val="6B66C5"/>
                </a:solidFill>
                <a:latin typeface="Montserrat"/>
              </a:rPr>
              <a:t>La finance peut être largement divisée en trois catégories:</a:t>
            </a:r>
          </a:p>
          <a:p>
            <a:pPr>
              <a:lnSpc>
                <a:spcPts val="3900"/>
              </a:lnSpc>
            </a:pPr>
            <a:endParaRPr lang="en-US" sz="3000" spc="90">
              <a:solidFill>
                <a:srgbClr val="6B66C5"/>
              </a:solidFill>
              <a:latin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2542571" y="7776595"/>
            <a:ext cx="11731858" cy="6046795"/>
          </a:xfrm>
          <a:custGeom>
            <a:avLst/>
            <a:gdLst/>
            <a:ahLst/>
            <a:cxnLst/>
            <a:rect l="l" t="t" r="r" b="b"/>
            <a:pathLst>
              <a:path w="11731858" h="6046795">
                <a:moveTo>
                  <a:pt x="0" y="6046795"/>
                </a:moveTo>
                <a:lnTo>
                  <a:pt x="11731858" y="6046795"/>
                </a:lnTo>
                <a:lnTo>
                  <a:pt x="11731858" y="0"/>
                </a:lnTo>
                <a:lnTo>
                  <a:pt x="0" y="0"/>
                </a:lnTo>
                <a:lnTo>
                  <a:pt x="0" y="604679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4080633" y="-279805"/>
            <a:ext cx="7520469" cy="5245527"/>
          </a:xfrm>
          <a:custGeom>
            <a:avLst/>
            <a:gdLst/>
            <a:ahLst/>
            <a:cxnLst/>
            <a:rect l="l" t="t" r="r" b="b"/>
            <a:pathLst>
              <a:path w="7520469" h="5245527">
                <a:moveTo>
                  <a:pt x="0" y="5245528"/>
                </a:moveTo>
                <a:lnTo>
                  <a:pt x="7520469" y="5245528"/>
                </a:lnTo>
                <a:lnTo>
                  <a:pt x="7520469" y="0"/>
                </a:lnTo>
                <a:lnTo>
                  <a:pt x="0" y="0"/>
                </a:lnTo>
                <a:lnTo>
                  <a:pt x="0" y="5245528"/>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33450" y="691923"/>
            <a:ext cx="4589315" cy="4273800"/>
          </a:xfrm>
          <a:custGeom>
            <a:avLst/>
            <a:gdLst/>
            <a:ahLst/>
            <a:cxnLst/>
            <a:rect l="l" t="t" r="r" b="b"/>
            <a:pathLst>
              <a:path w="4589315" h="4273800">
                <a:moveTo>
                  <a:pt x="0" y="0"/>
                </a:moveTo>
                <a:lnTo>
                  <a:pt x="4589315" y="0"/>
                </a:lnTo>
                <a:lnTo>
                  <a:pt x="4589315" y="4273800"/>
                </a:lnTo>
                <a:lnTo>
                  <a:pt x="0" y="4273800"/>
                </a:lnTo>
                <a:lnTo>
                  <a:pt x="0" y="0"/>
                </a:lnTo>
                <a:close/>
              </a:path>
            </a:pathLst>
          </a:custGeom>
          <a:blipFill>
            <a:blip r:embed="rId6"/>
            <a:stretch>
              <a:fillRect/>
            </a:stretch>
          </a:blipFill>
        </p:spPr>
      </p:sp>
      <p:sp>
        <p:nvSpPr>
          <p:cNvPr id="5" name="TextBox 5"/>
          <p:cNvSpPr txBox="1"/>
          <p:nvPr/>
        </p:nvSpPr>
        <p:spPr>
          <a:xfrm>
            <a:off x="10929114" y="6752658"/>
            <a:ext cx="6112537" cy="1637771"/>
          </a:xfrm>
          <a:prstGeom prst="rect">
            <a:avLst/>
          </a:prstGeom>
        </p:spPr>
        <p:txBody>
          <a:bodyPr lIns="0" tIns="0" rIns="0" bIns="0" rtlCol="0" anchor="t">
            <a:spAutoFit/>
          </a:bodyPr>
          <a:lstStyle/>
          <a:p>
            <a:pPr>
              <a:lnSpc>
                <a:spcPts val="3240"/>
              </a:lnSpc>
            </a:pPr>
            <a:r>
              <a:rPr lang="en-US" sz="2700" spc="81">
                <a:solidFill>
                  <a:srgbClr val="6B66C5"/>
                </a:solidFill>
                <a:latin typeface="Montserrat"/>
              </a:rPr>
              <a:t>implique la gestion des actifs, des passifs, des revenus et des dettes d'une entreprise.</a:t>
            </a:r>
          </a:p>
          <a:p>
            <a:pPr>
              <a:lnSpc>
                <a:spcPts val="3240"/>
              </a:lnSpc>
            </a:pPr>
            <a:endParaRPr lang="en-US" sz="2700" spc="81">
              <a:solidFill>
                <a:srgbClr val="6B66C5"/>
              </a:solidFill>
              <a:latin typeface="Montserrat"/>
            </a:endParaRPr>
          </a:p>
        </p:txBody>
      </p:sp>
      <p:sp>
        <p:nvSpPr>
          <p:cNvPr id="6" name="TextBox 6"/>
          <p:cNvSpPr txBox="1"/>
          <p:nvPr/>
        </p:nvSpPr>
        <p:spPr>
          <a:xfrm>
            <a:off x="2555213" y="6752658"/>
            <a:ext cx="6112537" cy="2866099"/>
          </a:xfrm>
          <a:prstGeom prst="rect">
            <a:avLst/>
          </a:prstGeom>
        </p:spPr>
        <p:txBody>
          <a:bodyPr lIns="0" tIns="0" rIns="0" bIns="0" rtlCol="0" anchor="t">
            <a:spAutoFit/>
          </a:bodyPr>
          <a:lstStyle/>
          <a:p>
            <a:pPr>
              <a:lnSpc>
                <a:spcPts val="3240"/>
              </a:lnSpc>
            </a:pPr>
            <a:r>
              <a:rPr lang="en-US" sz="2700" spc="81">
                <a:solidFill>
                  <a:srgbClr val="6B66C5"/>
                </a:solidFill>
                <a:latin typeface="Montserrat"/>
              </a:rPr>
              <a:t>définit toutes les décisions financières et activités d'un individu ou d'un ménage, y compris l'établissement de budgets, l'assurance, l'épargne et la planification de la retraite.</a:t>
            </a:r>
          </a:p>
          <a:p>
            <a:pPr>
              <a:lnSpc>
                <a:spcPts val="3240"/>
              </a:lnSpc>
            </a:pPr>
            <a:endParaRPr lang="en-US" sz="2700" spc="81">
              <a:solidFill>
                <a:srgbClr val="6B66C5"/>
              </a:solidFill>
              <a:latin typeface="Montserrat"/>
            </a:endParaRPr>
          </a:p>
        </p:txBody>
      </p:sp>
      <p:sp>
        <p:nvSpPr>
          <p:cNvPr id="7" name="TextBox 7"/>
          <p:cNvSpPr txBox="1"/>
          <p:nvPr/>
        </p:nvSpPr>
        <p:spPr>
          <a:xfrm>
            <a:off x="10929114" y="5943067"/>
            <a:ext cx="6112537" cy="485741"/>
          </a:xfrm>
          <a:prstGeom prst="rect">
            <a:avLst/>
          </a:prstGeom>
        </p:spPr>
        <p:txBody>
          <a:bodyPr lIns="0" tIns="0" rIns="0" bIns="0" rtlCol="0" anchor="t">
            <a:spAutoFit/>
          </a:bodyPr>
          <a:lstStyle/>
          <a:p>
            <a:pPr>
              <a:lnSpc>
                <a:spcPts val="3900"/>
              </a:lnSpc>
            </a:pPr>
            <a:r>
              <a:rPr lang="en-US" sz="3000" spc="90">
                <a:solidFill>
                  <a:srgbClr val="6B66C5"/>
                </a:solidFill>
                <a:latin typeface="Montserrat Medium"/>
              </a:rPr>
              <a:t>FINANCE D'ENTREPRISE </a:t>
            </a:r>
          </a:p>
        </p:txBody>
      </p:sp>
      <p:sp>
        <p:nvSpPr>
          <p:cNvPr id="8" name="TextBox 8"/>
          <p:cNvSpPr txBox="1"/>
          <p:nvPr/>
        </p:nvSpPr>
        <p:spPr>
          <a:xfrm>
            <a:off x="2555213" y="5943067"/>
            <a:ext cx="6112537" cy="485741"/>
          </a:xfrm>
          <a:prstGeom prst="rect">
            <a:avLst/>
          </a:prstGeom>
        </p:spPr>
        <p:txBody>
          <a:bodyPr lIns="0" tIns="0" rIns="0" bIns="0" rtlCol="0" anchor="t">
            <a:spAutoFit/>
          </a:bodyPr>
          <a:lstStyle/>
          <a:p>
            <a:pPr>
              <a:lnSpc>
                <a:spcPts val="3900"/>
              </a:lnSpc>
            </a:pPr>
            <a:r>
              <a:rPr lang="en-US" sz="3000" spc="90">
                <a:solidFill>
                  <a:srgbClr val="6B66C5"/>
                </a:solidFill>
                <a:latin typeface="Montserrat Medium"/>
              </a:rPr>
              <a:t>FINANCE PERSONNELLE</a:t>
            </a:r>
          </a:p>
        </p:txBody>
      </p:sp>
      <p:sp>
        <p:nvSpPr>
          <p:cNvPr id="9" name="Freeform 9"/>
          <p:cNvSpPr/>
          <p:nvPr/>
        </p:nvSpPr>
        <p:spPr>
          <a:xfrm rot="-5400000">
            <a:off x="9949329" y="5873026"/>
            <a:ext cx="654365" cy="654365"/>
          </a:xfrm>
          <a:custGeom>
            <a:avLst/>
            <a:gdLst/>
            <a:ahLst/>
            <a:cxnLst/>
            <a:rect l="l" t="t" r="r" b="b"/>
            <a:pathLst>
              <a:path w="654365" h="654365">
                <a:moveTo>
                  <a:pt x="0" y="0"/>
                </a:moveTo>
                <a:lnTo>
                  <a:pt x="654365" y="0"/>
                </a:lnTo>
                <a:lnTo>
                  <a:pt x="654365" y="654365"/>
                </a:lnTo>
                <a:lnTo>
                  <a:pt x="0" y="6543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5400000">
            <a:off x="1576998" y="5873026"/>
            <a:ext cx="654365" cy="654365"/>
          </a:xfrm>
          <a:custGeom>
            <a:avLst/>
            <a:gdLst/>
            <a:ahLst/>
            <a:cxnLst/>
            <a:rect l="l" t="t" r="r" b="b"/>
            <a:pathLst>
              <a:path w="654365" h="654365">
                <a:moveTo>
                  <a:pt x="0" y="0"/>
                </a:moveTo>
                <a:lnTo>
                  <a:pt x="654365" y="0"/>
                </a:lnTo>
                <a:lnTo>
                  <a:pt x="654365" y="654365"/>
                </a:lnTo>
                <a:lnTo>
                  <a:pt x="0" y="6543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10929114" y="2244701"/>
            <a:ext cx="6112537" cy="2866099"/>
          </a:xfrm>
          <a:prstGeom prst="rect">
            <a:avLst/>
          </a:prstGeom>
        </p:spPr>
        <p:txBody>
          <a:bodyPr lIns="0" tIns="0" rIns="0" bIns="0" rtlCol="0" anchor="t">
            <a:spAutoFit/>
          </a:bodyPr>
          <a:lstStyle/>
          <a:p>
            <a:pPr>
              <a:lnSpc>
                <a:spcPts val="3240"/>
              </a:lnSpc>
            </a:pPr>
            <a:r>
              <a:rPr lang="en-US" sz="2700" spc="81">
                <a:solidFill>
                  <a:srgbClr val="6B66C5"/>
                </a:solidFill>
                <a:latin typeface="Montserrat"/>
              </a:rPr>
              <a:t>comprend les systèmes fiscaux, les dépenses gouvernementales, les procédures budgétaires, les questions de dette et autres préoccupations gouvernementales.</a:t>
            </a:r>
          </a:p>
          <a:p>
            <a:pPr>
              <a:lnSpc>
                <a:spcPts val="3240"/>
              </a:lnSpc>
            </a:pPr>
            <a:endParaRPr lang="en-US" sz="2700" spc="81">
              <a:solidFill>
                <a:srgbClr val="6B66C5"/>
              </a:solidFill>
              <a:latin typeface="Montserrat"/>
            </a:endParaRPr>
          </a:p>
        </p:txBody>
      </p:sp>
      <p:sp>
        <p:nvSpPr>
          <p:cNvPr id="12" name="TextBox 12"/>
          <p:cNvSpPr txBox="1"/>
          <p:nvPr/>
        </p:nvSpPr>
        <p:spPr>
          <a:xfrm>
            <a:off x="10929114" y="1435110"/>
            <a:ext cx="6112537" cy="485741"/>
          </a:xfrm>
          <a:prstGeom prst="rect">
            <a:avLst/>
          </a:prstGeom>
        </p:spPr>
        <p:txBody>
          <a:bodyPr lIns="0" tIns="0" rIns="0" bIns="0" rtlCol="0" anchor="t">
            <a:spAutoFit/>
          </a:bodyPr>
          <a:lstStyle/>
          <a:p>
            <a:pPr>
              <a:lnSpc>
                <a:spcPts val="3900"/>
              </a:lnSpc>
            </a:pPr>
            <a:r>
              <a:rPr lang="en-US" sz="3000" spc="90">
                <a:solidFill>
                  <a:srgbClr val="6B66C5"/>
                </a:solidFill>
                <a:latin typeface="Montserrat Medium"/>
              </a:rPr>
              <a:t>FINANCE PUBLIQUE</a:t>
            </a:r>
          </a:p>
        </p:txBody>
      </p:sp>
      <p:sp>
        <p:nvSpPr>
          <p:cNvPr id="13" name="Freeform 13"/>
          <p:cNvSpPr/>
          <p:nvPr/>
        </p:nvSpPr>
        <p:spPr>
          <a:xfrm rot="-5400000">
            <a:off x="9949329" y="1365069"/>
            <a:ext cx="654365" cy="654365"/>
          </a:xfrm>
          <a:custGeom>
            <a:avLst/>
            <a:gdLst/>
            <a:ahLst/>
            <a:cxnLst/>
            <a:rect l="l" t="t" r="r" b="b"/>
            <a:pathLst>
              <a:path w="654365" h="654365">
                <a:moveTo>
                  <a:pt x="0" y="0"/>
                </a:moveTo>
                <a:lnTo>
                  <a:pt x="654365" y="0"/>
                </a:lnTo>
                <a:lnTo>
                  <a:pt x="654365" y="654365"/>
                </a:lnTo>
                <a:lnTo>
                  <a:pt x="0" y="6543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265520" y="1590475"/>
            <a:ext cx="5609472" cy="9323223"/>
          </a:xfrm>
          <a:custGeom>
            <a:avLst/>
            <a:gdLst/>
            <a:ahLst/>
            <a:cxnLst/>
            <a:rect l="l" t="t" r="r" b="b"/>
            <a:pathLst>
              <a:path w="5609472" h="9323223">
                <a:moveTo>
                  <a:pt x="5609473" y="0"/>
                </a:moveTo>
                <a:lnTo>
                  <a:pt x="0" y="0"/>
                </a:lnTo>
                <a:lnTo>
                  <a:pt x="0" y="9323223"/>
                </a:lnTo>
                <a:lnTo>
                  <a:pt x="5609473" y="9323223"/>
                </a:lnTo>
                <a:lnTo>
                  <a:pt x="560947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4014026" y="-1989961"/>
            <a:ext cx="4200545" cy="6981515"/>
          </a:xfrm>
          <a:custGeom>
            <a:avLst/>
            <a:gdLst/>
            <a:ahLst/>
            <a:cxnLst/>
            <a:rect l="l" t="t" r="r" b="b"/>
            <a:pathLst>
              <a:path w="4200545" h="6981515">
                <a:moveTo>
                  <a:pt x="0" y="0"/>
                </a:moveTo>
                <a:lnTo>
                  <a:pt x="4200545" y="0"/>
                </a:lnTo>
                <a:lnTo>
                  <a:pt x="4200545" y="6981516"/>
                </a:lnTo>
                <a:lnTo>
                  <a:pt x="0" y="69815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3938018"/>
            <a:ext cx="5139392" cy="6273927"/>
          </a:xfrm>
          <a:custGeom>
            <a:avLst/>
            <a:gdLst/>
            <a:ahLst/>
            <a:cxnLst/>
            <a:rect l="l" t="t" r="r" b="b"/>
            <a:pathLst>
              <a:path w="5139392" h="6273927">
                <a:moveTo>
                  <a:pt x="0" y="0"/>
                </a:moveTo>
                <a:lnTo>
                  <a:pt x="5139392" y="0"/>
                </a:lnTo>
                <a:lnTo>
                  <a:pt x="5139392" y="6273927"/>
                </a:lnTo>
                <a:lnTo>
                  <a:pt x="0" y="6273927"/>
                </a:lnTo>
                <a:lnTo>
                  <a:pt x="0" y="0"/>
                </a:lnTo>
                <a:close/>
              </a:path>
            </a:pathLst>
          </a:custGeom>
          <a:blipFill>
            <a:blip r:embed="rId4"/>
            <a:stretch>
              <a:fillRect/>
            </a:stretch>
          </a:blipFill>
        </p:spPr>
      </p:sp>
      <p:sp>
        <p:nvSpPr>
          <p:cNvPr id="5" name="Freeform 5"/>
          <p:cNvSpPr/>
          <p:nvPr/>
        </p:nvSpPr>
        <p:spPr>
          <a:xfrm rot="-5400000">
            <a:off x="4343953" y="8603935"/>
            <a:ext cx="654365" cy="654365"/>
          </a:xfrm>
          <a:custGeom>
            <a:avLst/>
            <a:gdLst/>
            <a:ahLst/>
            <a:cxnLst/>
            <a:rect l="l" t="t" r="r" b="b"/>
            <a:pathLst>
              <a:path w="654365" h="654365">
                <a:moveTo>
                  <a:pt x="0" y="0"/>
                </a:moveTo>
                <a:lnTo>
                  <a:pt x="654365" y="0"/>
                </a:lnTo>
                <a:lnTo>
                  <a:pt x="654365" y="654365"/>
                </a:lnTo>
                <a:lnTo>
                  <a:pt x="0" y="6543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6168092" y="3264121"/>
            <a:ext cx="673897" cy="673897"/>
          </a:xfrm>
          <a:custGeom>
            <a:avLst/>
            <a:gdLst/>
            <a:ahLst/>
            <a:cxnLst/>
            <a:rect l="l" t="t" r="r" b="b"/>
            <a:pathLst>
              <a:path w="673897" h="673897">
                <a:moveTo>
                  <a:pt x="0" y="0"/>
                </a:moveTo>
                <a:lnTo>
                  <a:pt x="673896" y="0"/>
                </a:lnTo>
                <a:lnTo>
                  <a:pt x="673896" y="673897"/>
                </a:lnTo>
                <a:lnTo>
                  <a:pt x="0" y="6738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2105568" y="949609"/>
            <a:ext cx="15153732" cy="2266822"/>
          </a:xfrm>
          <a:prstGeom prst="rect">
            <a:avLst/>
          </a:prstGeom>
        </p:spPr>
        <p:txBody>
          <a:bodyPr lIns="0" tIns="0" rIns="0" bIns="0" rtlCol="0" anchor="t">
            <a:spAutoFit/>
          </a:bodyPr>
          <a:lstStyle/>
          <a:p>
            <a:pPr algn="ctr">
              <a:lnSpc>
                <a:spcPts val="8550"/>
              </a:lnSpc>
            </a:pPr>
            <a:r>
              <a:rPr lang="en-US" sz="9500" spc="95">
                <a:solidFill>
                  <a:srgbClr val="6B66C5"/>
                </a:solidFill>
                <a:latin typeface="Bebas Neue Cyrillic"/>
              </a:rPr>
              <a:t>Qu’est-ce qu’un instrument financier?</a:t>
            </a:r>
          </a:p>
        </p:txBody>
      </p:sp>
      <p:sp>
        <p:nvSpPr>
          <p:cNvPr id="8" name="TextBox 8"/>
          <p:cNvSpPr txBox="1"/>
          <p:nvPr/>
        </p:nvSpPr>
        <p:spPr>
          <a:xfrm>
            <a:off x="7704605" y="4885671"/>
            <a:ext cx="9837870" cy="3457343"/>
          </a:xfrm>
          <a:prstGeom prst="rect">
            <a:avLst/>
          </a:prstGeom>
        </p:spPr>
        <p:txBody>
          <a:bodyPr lIns="0" tIns="0" rIns="0" bIns="0" rtlCol="0" anchor="t">
            <a:spAutoFit/>
          </a:bodyPr>
          <a:lstStyle/>
          <a:p>
            <a:pPr>
              <a:lnSpc>
                <a:spcPts val="3900"/>
              </a:lnSpc>
            </a:pPr>
            <a:r>
              <a:rPr lang="en-US" sz="3000" spc="90">
                <a:solidFill>
                  <a:srgbClr val="6B66C5"/>
                </a:solidFill>
                <a:latin typeface="Montserrat"/>
              </a:rPr>
              <a:t>Un instrument financier est simplement un contrat entre des entités qui représente l'échange d'argent contre un certain actif, et cela confère soit un droit soit une obligation au détenteur de l'instrument. C'est un actif qui peut être créé, modifié, échangé ou réglé.</a:t>
            </a:r>
          </a:p>
          <a:p>
            <a:pPr>
              <a:lnSpc>
                <a:spcPts val="3900"/>
              </a:lnSpc>
            </a:pPr>
            <a:endParaRPr lang="en-US" sz="3000" spc="90">
              <a:solidFill>
                <a:srgbClr val="6B66C5"/>
              </a:solidFill>
              <a:latin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C48B2"/>
        </a:solidFill>
        <a:effectLst/>
      </p:bgPr>
    </p:bg>
    <p:spTree>
      <p:nvGrpSpPr>
        <p:cNvPr id="1" name=""/>
        <p:cNvGrpSpPr/>
        <p:nvPr/>
      </p:nvGrpSpPr>
      <p:grpSpPr>
        <a:xfrm>
          <a:off x="0" y="0"/>
          <a:ext cx="0" cy="0"/>
          <a:chOff x="0" y="0"/>
          <a:chExt cx="0" cy="0"/>
        </a:xfrm>
      </p:grpSpPr>
      <p:grpSp>
        <p:nvGrpSpPr>
          <p:cNvPr id="2" name="Group 2"/>
          <p:cNvGrpSpPr/>
          <p:nvPr/>
        </p:nvGrpSpPr>
        <p:grpSpPr>
          <a:xfrm rot="-486778">
            <a:off x="-1095149" y="1407856"/>
            <a:ext cx="20478299" cy="7423765"/>
            <a:chOff x="0" y="0"/>
            <a:chExt cx="5393461" cy="1955230"/>
          </a:xfrm>
        </p:grpSpPr>
        <p:sp>
          <p:nvSpPr>
            <p:cNvPr id="3" name="Freeform 3"/>
            <p:cNvSpPr/>
            <p:nvPr/>
          </p:nvSpPr>
          <p:spPr>
            <a:xfrm>
              <a:off x="0" y="0"/>
              <a:ext cx="5393461" cy="1955230"/>
            </a:xfrm>
            <a:custGeom>
              <a:avLst/>
              <a:gdLst/>
              <a:ahLst/>
              <a:cxnLst/>
              <a:rect l="l" t="t" r="r" b="b"/>
              <a:pathLst>
                <a:path w="5393461" h="1955230">
                  <a:moveTo>
                    <a:pt x="0" y="0"/>
                  </a:moveTo>
                  <a:lnTo>
                    <a:pt x="5393461" y="0"/>
                  </a:lnTo>
                  <a:lnTo>
                    <a:pt x="5393461" y="1955230"/>
                  </a:lnTo>
                  <a:lnTo>
                    <a:pt x="0" y="1955230"/>
                  </a:lnTo>
                  <a:close/>
                </a:path>
              </a:pathLst>
            </a:custGeom>
            <a:solidFill>
              <a:srgbClr val="6B66C5">
                <a:alpha val="29804"/>
              </a:srgbClr>
            </a:solidFill>
          </p:spPr>
        </p:sp>
        <p:sp>
          <p:nvSpPr>
            <p:cNvPr id="4" name="TextBox 4"/>
            <p:cNvSpPr txBox="1"/>
            <p:nvPr/>
          </p:nvSpPr>
          <p:spPr>
            <a:xfrm>
              <a:off x="0" y="-47625"/>
              <a:ext cx="5393461" cy="20028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flipV="1">
            <a:off x="14454564" y="-2016529"/>
            <a:ext cx="5609472" cy="9323223"/>
          </a:xfrm>
          <a:custGeom>
            <a:avLst/>
            <a:gdLst/>
            <a:ahLst/>
            <a:cxnLst/>
            <a:rect l="l" t="t" r="r" b="b"/>
            <a:pathLst>
              <a:path w="5609472" h="9323223">
                <a:moveTo>
                  <a:pt x="0" y="9323223"/>
                </a:moveTo>
                <a:lnTo>
                  <a:pt x="5609472" y="9323223"/>
                </a:lnTo>
                <a:lnTo>
                  <a:pt x="5609472" y="0"/>
                </a:lnTo>
                <a:lnTo>
                  <a:pt x="0" y="0"/>
                </a:lnTo>
                <a:lnTo>
                  <a:pt x="0" y="9323223"/>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flipH="1" flipV="1">
            <a:off x="124965" y="5440360"/>
            <a:ext cx="4200545" cy="6981515"/>
          </a:xfrm>
          <a:custGeom>
            <a:avLst/>
            <a:gdLst/>
            <a:ahLst/>
            <a:cxnLst/>
            <a:rect l="l" t="t" r="r" b="b"/>
            <a:pathLst>
              <a:path w="4200545" h="6981515">
                <a:moveTo>
                  <a:pt x="4200545" y="6981515"/>
                </a:moveTo>
                <a:lnTo>
                  <a:pt x="0" y="6981515"/>
                </a:lnTo>
                <a:lnTo>
                  <a:pt x="0" y="0"/>
                </a:lnTo>
                <a:lnTo>
                  <a:pt x="4200545" y="0"/>
                </a:lnTo>
                <a:lnTo>
                  <a:pt x="4200545" y="698151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888290" y="5610028"/>
            <a:ext cx="673897" cy="673897"/>
          </a:xfrm>
          <a:custGeom>
            <a:avLst/>
            <a:gdLst/>
            <a:ahLst/>
            <a:cxnLst/>
            <a:rect l="l" t="t" r="r" b="b"/>
            <a:pathLst>
              <a:path w="673897" h="673897">
                <a:moveTo>
                  <a:pt x="0" y="0"/>
                </a:moveTo>
                <a:lnTo>
                  <a:pt x="673896" y="0"/>
                </a:lnTo>
                <a:lnTo>
                  <a:pt x="673896" y="673897"/>
                </a:lnTo>
                <a:lnTo>
                  <a:pt x="0" y="6738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400000">
            <a:off x="15773662" y="1990718"/>
            <a:ext cx="654365" cy="654365"/>
          </a:xfrm>
          <a:custGeom>
            <a:avLst/>
            <a:gdLst/>
            <a:ahLst/>
            <a:cxnLst/>
            <a:rect l="l" t="t" r="r" b="b"/>
            <a:pathLst>
              <a:path w="654365" h="654365">
                <a:moveTo>
                  <a:pt x="0" y="0"/>
                </a:moveTo>
                <a:lnTo>
                  <a:pt x="654365" y="0"/>
                </a:lnTo>
                <a:lnTo>
                  <a:pt x="654365" y="654365"/>
                </a:lnTo>
                <a:lnTo>
                  <a:pt x="0" y="6543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5400000">
            <a:off x="3758792" y="8603935"/>
            <a:ext cx="654365" cy="654365"/>
          </a:xfrm>
          <a:custGeom>
            <a:avLst/>
            <a:gdLst/>
            <a:ahLst/>
            <a:cxnLst/>
            <a:rect l="l" t="t" r="r" b="b"/>
            <a:pathLst>
              <a:path w="654365" h="654365">
                <a:moveTo>
                  <a:pt x="0" y="0"/>
                </a:moveTo>
                <a:lnTo>
                  <a:pt x="654365" y="0"/>
                </a:lnTo>
                <a:lnTo>
                  <a:pt x="654365" y="654365"/>
                </a:lnTo>
                <a:lnTo>
                  <a:pt x="0" y="6543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2972679" y="5381401"/>
            <a:ext cx="5315321" cy="4670838"/>
          </a:xfrm>
          <a:custGeom>
            <a:avLst/>
            <a:gdLst/>
            <a:ahLst/>
            <a:cxnLst/>
            <a:rect l="l" t="t" r="r" b="b"/>
            <a:pathLst>
              <a:path w="5315321" h="4670838">
                <a:moveTo>
                  <a:pt x="0" y="0"/>
                </a:moveTo>
                <a:lnTo>
                  <a:pt x="5315321" y="0"/>
                </a:lnTo>
                <a:lnTo>
                  <a:pt x="5315321" y="4670838"/>
                </a:lnTo>
                <a:lnTo>
                  <a:pt x="0" y="4670838"/>
                </a:lnTo>
                <a:lnTo>
                  <a:pt x="0" y="0"/>
                </a:lnTo>
                <a:close/>
              </a:path>
            </a:pathLst>
          </a:custGeom>
          <a:blipFill>
            <a:blip r:embed="rId8"/>
            <a:stretch>
              <a:fillRect/>
            </a:stretch>
          </a:blipFill>
        </p:spPr>
      </p:sp>
      <p:sp>
        <p:nvSpPr>
          <p:cNvPr id="11" name="Freeform 11"/>
          <p:cNvSpPr/>
          <p:nvPr/>
        </p:nvSpPr>
        <p:spPr>
          <a:xfrm>
            <a:off x="-745709" y="313450"/>
            <a:ext cx="4282145" cy="4420279"/>
          </a:xfrm>
          <a:custGeom>
            <a:avLst/>
            <a:gdLst/>
            <a:ahLst/>
            <a:cxnLst/>
            <a:rect l="l" t="t" r="r" b="b"/>
            <a:pathLst>
              <a:path w="4282145" h="4420279">
                <a:moveTo>
                  <a:pt x="0" y="0"/>
                </a:moveTo>
                <a:lnTo>
                  <a:pt x="4282145" y="0"/>
                </a:lnTo>
                <a:lnTo>
                  <a:pt x="4282145" y="4420278"/>
                </a:lnTo>
                <a:lnTo>
                  <a:pt x="0" y="4420278"/>
                </a:lnTo>
                <a:lnTo>
                  <a:pt x="0" y="0"/>
                </a:lnTo>
                <a:close/>
              </a:path>
            </a:pathLst>
          </a:custGeom>
          <a:blipFill>
            <a:blip r:embed="rId9"/>
            <a:stretch>
              <a:fillRect/>
            </a:stretch>
          </a:blipFill>
        </p:spPr>
      </p:sp>
      <p:sp>
        <p:nvSpPr>
          <p:cNvPr id="12" name="TextBox 12"/>
          <p:cNvSpPr txBox="1"/>
          <p:nvPr/>
        </p:nvSpPr>
        <p:spPr>
          <a:xfrm>
            <a:off x="3536436" y="2727618"/>
            <a:ext cx="11215129" cy="5564741"/>
          </a:xfrm>
          <a:prstGeom prst="rect">
            <a:avLst/>
          </a:prstGeom>
        </p:spPr>
        <p:txBody>
          <a:bodyPr lIns="0" tIns="0" rIns="0" bIns="0" rtlCol="0" anchor="t">
            <a:spAutoFit/>
          </a:bodyPr>
          <a:lstStyle/>
          <a:p>
            <a:pPr algn="ctr">
              <a:lnSpc>
                <a:spcPts val="14346"/>
              </a:lnSpc>
            </a:pPr>
            <a:r>
              <a:rPr lang="en-US" sz="14346" spc="143">
                <a:solidFill>
                  <a:srgbClr val="FFFFFF"/>
                </a:solidFill>
                <a:latin typeface="Bebas Neue Cyrillic"/>
              </a:rPr>
              <a:t>Classification des instruments financiers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3863306" y="1580181"/>
            <a:ext cx="13258862" cy="7126638"/>
          </a:xfrm>
          <a:custGeom>
            <a:avLst/>
            <a:gdLst/>
            <a:ahLst/>
            <a:cxnLst/>
            <a:rect l="l" t="t" r="r" b="b"/>
            <a:pathLst>
              <a:path w="13258862" h="7126638">
                <a:moveTo>
                  <a:pt x="0" y="7126638"/>
                </a:moveTo>
                <a:lnTo>
                  <a:pt x="13258862" y="7126638"/>
                </a:lnTo>
                <a:lnTo>
                  <a:pt x="13258862" y="0"/>
                </a:lnTo>
                <a:lnTo>
                  <a:pt x="0" y="0"/>
                </a:lnTo>
                <a:lnTo>
                  <a:pt x="0" y="712663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71776" y="4171181"/>
            <a:ext cx="9756483" cy="5488022"/>
          </a:xfrm>
          <a:custGeom>
            <a:avLst/>
            <a:gdLst/>
            <a:ahLst/>
            <a:cxnLst/>
            <a:rect l="l" t="t" r="r" b="b"/>
            <a:pathLst>
              <a:path w="9756483" h="5488022">
                <a:moveTo>
                  <a:pt x="0" y="0"/>
                </a:moveTo>
                <a:lnTo>
                  <a:pt x="9756483" y="0"/>
                </a:lnTo>
                <a:lnTo>
                  <a:pt x="9756483" y="5488021"/>
                </a:lnTo>
                <a:lnTo>
                  <a:pt x="0" y="5488021"/>
                </a:lnTo>
                <a:lnTo>
                  <a:pt x="0" y="0"/>
                </a:lnTo>
                <a:close/>
              </a:path>
            </a:pathLst>
          </a:custGeom>
          <a:blipFill>
            <a:blip r:embed="rId4"/>
            <a:stretch>
              <a:fillRect/>
            </a:stretch>
          </a:blipFill>
        </p:spPr>
      </p:sp>
      <p:sp>
        <p:nvSpPr>
          <p:cNvPr id="4" name="Freeform 4"/>
          <p:cNvSpPr/>
          <p:nvPr/>
        </p:nvSpPr>
        <p:spPr>
          <a:xfrm rot="-5400000">
            <a:off x="6329444" y="5143500"/>
            <a:ext cx="654365" cy="654365"/>
          </a:xfrm>
          <a:custGeom>
            <a:avLst/>
            <a:gdLst/>
            <a:ahLst/>
            <a:cxnLst/>
            <a:rect l="l" t="t" r="r" b="b"/>
            <a:pathLst>
              <a:path w="654365" h="654365">
                <a:moveTo>
                  <a:pt x="0" y="0"/>
                </a:moveTo>
                <a:lnTo>
                  <a:pt x="654365" y="0"/>
                </a:lnTo>
                <a:lnTo>
                  <a:pt x="654365" y="654365"/>
                </a:lnTo>
                <a:lnTo>
                  <a:pt x="0" y="6543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91752" y="2673571"/>
            <a:ext cx="673897" cy="673897"/>
          </a:xfrm>
          <a:custGeom>
            <a:avLst/>
            <a:gdLst/>
            <a:ahLst/>
            <a:cxnLst/>
            <a:rect l="l" t="t" r="r" b="b"/>
            <a:pathLst>
              <a:path w="673897" h="673897">
                <a:moveTo>
                  <a:pt x="0" y="0"/>
                </a:moveTo>
                <a:lnTo>
                  <a:pt x="673896" y="0"/>
                </a:lnTo>
                <a:lnTo>
                  <a:pt x="673896" y="673897"/>
                </a:lnTo>
                <a:lnTo>
                  <a:pt x="0" y="6738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3508272" y="949609"/>
            <a:ext cx="13798653" cy="2266822"/>
          </a:xfrm>
          <a:prstGeom prst="rect">
            <a:avLst/>
          </a:prstGeom>
        </p:spPr>
        <p:txBody>
          <a:bodyPr lIns="0" tIns="0" rIns="0" bIns="0" rtlCol="0" anchor="t">
            <a:spAutoFit/>
          </a:bodyPr>
          <a:lstStyle/>
          <a:p>
            <a:pPr algn="ctr">
              <a:lnSpc>
                <a:spcPts val="8550"/>
              </a:lnSpc>
            </a:pPr>
            <a:r>
              <a:rPr lang="en-US" sz="9500" spc="95">
                <a:solidFill>
                  <a:srgbClr val="6B66C5"/>
                </a:solidFill>
                <a:latin typeface="Bebas Neue Cyrillic"/>
              </a:rPr>
              <a:t>Les instruments en espèces (Cash instruments)</a:t>
            </a:r>
          </a:p>
        </p:txBody>
      </p:sp>
      <p:sp>
        <p:nvSpPr>
          <p:cNvPr id="7" name="TextBox 7"/>
          <p:cNvSpPr txBox="1"/>
          <p:nvPr/>
        </p:nvSpPr>
        <p:spPr>
          <a:xfrm>
            <a:off x="8515842" y="4390404"/>
            <a:ext cx="8791083" cy="4447877"/>
          </a:xfrm>
          <a:prstGeom prst="rect">
            <a:avLst/>
          </a:prstGeom>
        </p:spPr>
        <p:txBody>
          <a:bodyPr lIns="0" tIns="0" rIns="0" bIns="0" rtlCol="0" anchor="t">
            <a:spAutoFit/>
          </a:bodyPr>
          <a:lstStyle/>
          <a:p>
            <a:pPr>
              <a:lnSpc>
                <a:spcPts val="3900"/>
              </a:lnSpc>
            </a:pPr>
            <a:r>
              <a:rPr lang="en-US" sz="3000" spc="90">
                <a:solidFill>
                  <a:srgbClr val="6B66C5"/>
                </a:solidFill>
                <a:latin typeface="Montserrat"/>
              </a:rPr>
              <a:t>·Les instruments financiers en espèces sont généralement générés ou émis par des organisations (principalement des gouvernements et des entreprises) afin de lever des capitaux.</a:t>
            </a:r>
          </a:p>
          <a:p>
            <a:pPr>
              <a:lnSpc>
                <a:spcPts val="3900"/>
              </a:lnSpc>
            </a:pPr>
            <a:r>
              <a:rPr lang="en-US" sz="3000" spc="90">
                <a:solidFill>
                  <a:srgbClr val="6B66C5"/>
                </a:solidFill>
                <a:latin typeface="Montserrat"/>
              </a:rPr>
              <a:t>(Actions, Obligations(bonds), Prêts(loans), Obligations convertibles, Prêts convertibles)</a:t>
            </a:r>
          </a:p>
          <a:p>
            <a:pPr>
              <a:lnSpc>
                <a:spcPts val="3900"/>
              </a:lnSpc>
            </a:pPr>
            <a:endParaRPr lang="en-US" sz="3000" spc="90">
              <a:solidFill>
                <a:srgbClr val="6B66C5"/>
              </a:solidFill>
              <a:latin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3863306" y="1580181"/>
            <a:ext cx="13258862" cy="7126638"/>
          </a:xfrm>
          <a:custGeom>
            <a:avLst/>
            <a:gdLst/>
            <a:ahLst/>
            <a:cxnLst/>
            <a:rect l="l" t="t" r="r" b="b"/>
            <a:pathLst>
              <a:path w="13258862" h="7126638">
                <a:moveTo>
                  <a:pt x="0" y="7126638"/>
                </a:moveTo>
                <a:lnTo>
                  <a:pt x="13258862" y="7126638"/>
                </a:lnTo>
                <a:lnTo>
                  <a:pt x="13258862" y="0"/>
                </a:lnTo>
                <a:lnTo>
                  <a:pt x="0" y="0"/>
                </a:lnTo>
                <a:lnTo>
                  <a:pt x="0" y="712663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71776" y="4171181"/>
            <a:ext cx="9756483" cy="5488022"/>
          </a:xfrm>
          <a:custGeom>
            <a:avLst/>
            <a:gdLst/>
            <a:ahLst/>
            <a:cxnLst/>
            <a:rect l="l" t="t" r="r" b="b"/>
            <a:pathLst>
              <a:path w="9756483" h="5488022">
                <a:moveTo>
                  <a:pt x="0" y="0"/>
                </a:moveTo>
                <a:lnTo>
                  <a:pt x="9756483" y="0"/>
                </a:lnTo>
                <a:lnTo>
                  <a:pt x="9756483" y="5488021"/>
                </a:lnTo>
                <a:lnTo>
                  <a:pt x="0" y="5488021"/>
                </a:lnTo>
                <a:lnTo>
                  <a:pt x="0" y="0"/>
                </a:lnTo>
                <a:close/>
              </a:path>
            </a:pathLst>
          </a:custGeom>
          <a:blipFill>
            <a:blip r:embed="rId4"/>
            <a:stretch>
              <a:fillRect/>
            </a:stretch>
          </a:blipFill>
        </p:spPr>
      </p:sp>
      <p:sp>
        <p:nvSpPr>
          <p:cNvPr id="4" name="Freeform 4"/>
          <p:cNvSpPr/>
          <p:nvPr/>
        </p:nvSpPr>
        <p:spPr>
          <a:xfrm rot="-5400000">
            <a:off x="6329444" y="5143500"/>
            <a:ext cx="654365" cy="654365"/>
          </a:xfrm>
          <a:custGeom>
            <a:avLst/>
            <a:gdLst/>
            <a:ahLst/>
            <a:cxnLst/>
            <a:rect l="l" t="t" r="r" b="b"/>
            <a:pathLst>
              <a:path w="654365" h="654365">
                <a:moveTo>
                  <a:pt x="0" y="0"/>
                </a:moveTo>
                <a:lnTo>
                  <a:pt x="654365" y="0"/>
                </a:lnTo>
                <a:lnTo>
                  <a:pt x="654365" y="654365"/>
                </a:lnTo>
                <a:lnTo>
                  <a:pt x="0" y="6543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91752" y="2673571"/>
            <a:ext cx="673897" cy="673897"/>
          </a:xfrm>
          <a:custGeom>
            <a:avLst/>
            <a:gdLst/>
            <a:ahLst/>
            <a:cxnLst/>
            <a:rect l="l" t="t" r="r" b="b"/>
            <a:pathLst>
              <a:path w="673897" h="673897">
                <a:moveTo>
                  <a:pt x="0" y="0"/>
                </a:moveTo>
                <a:lnTo>
                  <a:pt x="673896" y="0"/>
                </a:lnTo>
                <a:lnTo>
                  <a:pt x="673896" y="673897"/>
                </a:lnTo>
                <a:lnTo>
                  <a:pt x="0" y="6738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3508272" y="949609"/>
            <a:ext cx="13798653" cy="2266822"/>
          </a:xfrm>
          <a:prstGeom prst="rect">
            <a:avLst/>
          </a:prstGeom>
        </p:spPr>
        <p:txBody>
          <a:bodyPr lIns="0" tIns="0" rIns="0" bIns="0" rtlCol="0" anchor="t">
            <a:spAutoFit/>
          </a:bodyPr>
          <a:lstStyle/>
          <a:p>
            <a:pPr algn="ctr">
              <a:lnSpc>
                <a:spcPts val="8550"/>
              </a:lnSpc>
            </a:pPr>
            <a:r>
              <a:rPr lang="en-US" sz="9500" spc="95">
                <a:solidFill>
                  <a:srgbClr val="6B66C5"/>
                </a:solidFill>
                <a:latin typeface="Bebas Neue Cyrillic"/>
              </a:rPr>
              <a:t>Les instruments dérivés (Derivative instruments)</a:t>
            </a:r>
          </a:p>
        </p:txBody>
      </p:sp>
      <p:sp>
        <p:nvSpPr>
          <p:cNvPr id="7" name="TextBox 7"/>
          <p:cNvSpPr txBox="1"/>
          <p:nvPr/>
        </p:nvSpPr>
        <p:spPr>
          <a:xfrm>
            <a:off x="8515842" y="4638038"/>
            <a:ext cx="8791083" cy="3952610"/>
          </a:xfrm>
          <a:prstGeom prst="rect">
            <a:avLst/>
          </a:prstGeom>
        </p:spPr>
        <p:txBody>
          <a:bodyPr lIns="0" tIns="0" rIns="0" bIns="0" rtlCol="0" anchor="t">
            <a:spAutoFit/>
          </a:bodyPr>
          <a:lstStyle/>
          <a:p>
            <a:pPr>
              <a:lnSpc>
                <a:spcPts val="3900"/>
              </a:lnSpc>
            </a:pPr>
            <a:r>
              <a:rPr lang="en-US" sz="3000" spc="90">
                <a:solidFill>
                  <a:srgbClr val="6B66C5"/>
                </a:solidFill>
                <a:latin typeface="Montserrat"/>
              </a:rPr>
              <a:t>·Les instruments financiers dérivés, ou simplement les dérivés, tirent leur valeur d'autre chose, appelée actif sous-jacent. Les actifs sous-jacents courants incluent les actions, les obligations, les indices, les taux d'intérêt, les matières premières et les paires de devises.</a:t>
            </a:r>
          </a:p>
          <a:p>
            <a:pPr>
              <a:lnSpc>
                <a:spcPts val="3900"/>
              </a:lnSpc>
            </a:pPr>
            <a:endParaRPr lang="en-US" sz="3000" spc="90">
              <a:solidFill>
                <a:srgbClr val="6B66C5"/>
              </a:solidFill>
              <a:latin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1031</Words>
  <Application>Microsoft Office PowerPoint</Application>
  <PresentationFormat>Custom</PresentationFormat>
  <Paragraphs>81</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Crimson Pro Bold</vt:lpstr>
      <vt:lpstr>Aileron Bold</vt:lpstr>
      <vt:lpstr>Calibri</vt:lpstr>
      <vt:lpstr>Arial</vt:lpstr>
      <vt:lpstr>Aileron</vt:lpstr>
      <vt:lpstr>Montserrat Medium</vt:lpstr>
      <vt:lpstr>Bebas Neue Cyrillic</vt:lpstr>
      <vt:lpstr>Crimson Pro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Fianancial_instrument</dc:title>
  <cp:lastModifiedBy>Amrane Boufakri</cp:lastModifiedBy>
  <cp:revision>5</cp:revision>
  <dcterms:created xsi:type="dcterms:W3CDTF">2006-08-16T00:00:00Z</dcterms:created>
  <dcterms:modified xsi:type="dcterms:W3CDTF">2024-04-23T14:32:10Z</dcterms:modified>
  <dc:identifier>DAGDGvyaamM</dc:identifier>
</cp:coreProperties>
</file>